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4493" autoAdjust="0"/>
  </p:normalViewPr>
  <p:slideViewPr>
    <p:cSldViewPr snapToGrid="0">
      <p:cViewPr>
        <p:scale>
          <a:sx n="60" d="100"/>
          <a:sy n="60" d="100"/>
        </p:scale>
        <p:origin x="102" y="-215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F0CD3-B797-4D82-B76C-C867E7B3F5F2}" type="datetimeFigureOut">
              <a:rPr lang="en-US" smtClean="0"/>
              <a:t>7/26/2015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DFE09-C722-4CEA-8C5A-75B126F8E3E4}" type="slidenum">
              <a:rPr lang="en-US" smtClean="0"/>
              <a:t>‹#›</a:t>
            </a:fld>
            <a:endParaRPr lang="en-US"/>
          </a:p>
        </p:txBody>
      </p:sp>
    </p:spTree>
    <p:extLst>
      <p:ext uri="{BB962C8B-B14F-4D97-AF65-F5344CB8AC3E}">
        <p14:creationId xmlns:p14="http://schemas.microsoft.com/office/powerpoint/2010/main" val="1477990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E09-C722-4CEA-8C5A-75B126F8E3E4}" type="slidenum">
              <a:rPr lang="en-US" smtClean="0"/>
              <a:t>1</a:t>
            </a:fld>
            <a:endParaRPr lang="en-US"/>
          </a:p>
        </p:txBody>
      </p:sp>
    </p:spTree>
    <p:extLst>
      <p:ext uri="{BB962C8B-B14F-4D97-AF65-F5344CB8AC3E}">
        <p14:creationId xmlns:p14="http://schemas.microsoft.com/office/powerpoint/2010/main" val="103557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7DECF6-D355-47D0-91AF-896E6D0EE927}" type="datetimeFigureOut">
              <a:rPr lang="en-US" smtClean="0"/>
              <a:t>7/26/2015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2561607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7DECF6-D355-47D0-91AF-896E6D0EE927}" type="datetimeFigureOut">
              <a:rPr lang="en-US" smtClean="0"/>
              <a:t>7/26/2015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109080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7DECF6-D355-47D0-91AF-896E6D0EE927}" type="datetimeFigureOut">
              <a:rPr lang="en-US" smtClean="0"/>
              <a:t>7/26/2015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154094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7DECF6-D355-47D0-91AF-896E6D0EE927}" type="datetimeFigureOut">
              <a:rPr lang="en-US" smtClean="0"/>
              <a:t>7/26/2015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209766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7DECF6-D355-47D0-91AF-896E6D0EE927}" type="datetimeFigureOut">
              <a:rPr lang="en-US" smtClean="0"/>
              <a:t>7/26/2015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715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7DECF6-D355-47D0-91AF-896E6D0EE927}" type="datetimeFigureOut">
              <a:rPr lang="en-US" smtClean="0"/>
              <a:t>7/26/2015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79361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7DECF6-D355-47D0-91AF-896E6D0EE927}" type="datetimeFigureOut">
              <a:rPr lang="en-US" smtClean="0"/>
              <a:t>7/26/2015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305789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7DECF6-D355-47D0-91AF-896E6D0EE927}" type="datetimeFigureOut">
              <a:rPr lang="en-US" smtClean="0"/>
              <a:t>7/26/2015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1410181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DECF6-D355-47D0-91AF-896E6D0EE927}" type="datetimeFigureOut">
              <a:rPr lang="en-US" smtClean="0"/>
              <a:t>7/26/2015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433639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DECF6-D355-47D0-91AF-896E6D0EE927}" type="datetimeFigureOut">
              <a:rPr lang="en-US" smtClean="0"/>
              <a:t>7/26/2015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62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7DECF6-D355-47D0-91AF-896E6D0EE927}" type="datetimeFigureOut">
              <a:rPr lang="en-US" smtClean="0"/>
              <a:t>7/26/2015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4D479-508C-4D31-9A40-9CEC8406A0FE}" type="slidenum">
              <a:rPr lang="en-US" smtClean="0"/>
              <a:t>‹#›</a:t>
            </a:fld>
            <a:endParaRPr lang="en-US"/>
          </a:p>
        </p:txBody>
      </p:sp>
    </p:spTree>
    <p:extLst>
      <p:ext uri="{BB962C8B-B14F-4D97-AF65-F5344CB8AC3E}">
        <p14:creationId xmlns:p14="http://schemas.microsoft.com/office/powerpoint/2010/main" val="2996558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87DECF6-D355-47D0-91AF-896E6D0EE927}" type="datetimeFigureOut">
              <a:rPr lang="en-US" smtClean="0"/>
              <a:t>7/26/2015</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2AE4D479-508C-4D31-9A40-9CEC8406A0FE}" type="slidenum">
              <a:rPr lang="en-US" smtClean="0"/>
              <a:t>‹#›</a:t>
            </a:fld>
            <a:endParaRPr lang="en-US"/>
          </a:p>
        </p:txBody>
      </p:sp>
    </p:spTree>
    <p:extLst>
      <p:ext uri="{BB962C8B-B14F-4D97-AF65-F5344CB8AC3E}">
        <p14:creationId xmlns:p14="http://schemas.microsoft.com/office/powerpoint/2010/main" val="1029525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jp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emf"/><Relationship Id="rId11" Type="http://schemas.openxmlformats.org/officeDocument/2006/relationships/image" Target="../media/image8.jpg"/><Relationship Id="rId5" Type="http://schemas.openxmlformats.org/officeDocument/2006/relationships/image" Target="../media/image2.emf"/><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90000"/>
                    </a14:imgEffect>
                    <a14:imgEffect>
                      <a14:brightnessContrast bright="29000" contrast="1000"/>
                    </a14:imgEffect>
                  </a14:imgLayer>
                </a14:imgProps>
              </a:ext>
              <a:ext uri="{28A0092B-C50C-407E-A947-70E740481C1C}">
                <a14:useLocalDpi xmlns:a14="http://schemas.microsoft.com/office/drawing/2010/main" val="0"/>
              </a:ext>
            </a:extLst>
          </a:blip>
          <a:stretch>
            <a:fillRect/>
          </a:stretch>
        </p:blipFill>
        <p:spPr>
          <a:xfrm>
            <a:off x="-67069" y="-48126"/>
            <a:ext cx="43893011" cy="32918400"/>
          </a:xfrm>
          <a:prstGeom prst="rect">
            <a:avLst/>
          </a:prstGeom>
          <a:ln w="88900" cap="sq" cmpd="thickThin">
            <a:solidFill>
              <a:srgbClr val="000000"/>
            </a:solidFill>
            <a:prstDash val="solid"/>
            <a:miter lim="800000"/>
          </a:ln>
          <a:effectLst>
            <a:innerShdw blurRad="76200">
              <a:srgbClr val="000000"/>
            </a:innerShdw>
          </a:effectLst>
        </p:spPr>
      </p:pic>
      <p:sp>
        <p:nvSpPr>
          <p:cNvPr id="6" name="Rectangle 370"/>
          <p:cNvSpPr>
            <a:spLocks noChangeArrowheads="1"/>
          </p:cNvSpPr>
          <p:nvPr/>
        </p:nvSpPr>
        <p:spPr bwMode="auto">
          <a:xfrm>
            <a:off x="488597" y="741062"/>
            <a:ext cx="43026772" cy="4264818"/>
          </a:xfrm>
          <a:prstGeom prst="rect">
            <a:avLst/>
          </a:prstGeom>
          <a:solidFill>
            <a:schemeClr val="tx2">
              <a:lumMod val="40000"/>
              <a:lumOff val="60000"/>
              <a:alpha val="30000"/>
            </a:schemeClr>
          </a:solidFill>
          <a:ln w="9525">
            <a:noFill/>
            <a:miter lim="800000"/>
            <a:headEnd/>
            <a:tailEnd/>
          </a:ln>
          <a:effectLst>
            <a:glow rad="393700">
              <a:schemeClr val="accent5">
                <a:satMod val="175000"/>
                <a:alpha val="40000"/>
              </a:schemeClr>
            </a:glow>
          </a:effectLst>
        </p:spPr>
        <p:txBody>
          <a:bodyPr wrap="none" anchor="ctr"/>
          <a:lstStyle/>
          <a:p>
            <a:endParaRPr lang="en-US" dirty="0">
              <a:latin typeface="Calibri" panose="020F0502020204030204" pitchFamily="34" charset="0"/>
              <a:cs typeface="Arial" panose="020B0604020202020204" pitchFamily="34" charset="0"/>
            </a:endParaRPr>
          </a:p>
        </p:txBody>
      </p:sp>
      <p:sp>
        <p:nvSpPr>
          <p:cNvPr id="7" name="Text Box 371"/>
          <p:cNvSpPr txBox="1">
            <a:spLocks noChangeArrowheads="1"/>
          </p:cNvSpPr>
          <p:nvPr/>
        </p:nvSpPr>
        <p:spPr bwMode="auto">
          <a:xfrm>
            <a:off x="3036836" y="890862"/>
            <a:ext cx="38347025" cy="2339102"/>
          </a:xfrm>
          <a:prstGeom prst="rect">
            <a:avLst/>
          </a:prstGeom>
          <a:noFill/>
          <a:ln w="12700">
            <a:noFill/>
            <a:miter lim="800000"/>
            <a:headEnd/>
            <a:tailEnd/>
          </a:ln>
          <a:effectLst/>
        </p:spPr>
        <p:txBody>
          <a:bodyPr wrap="square">
            <a:spAutoFit/>
          </a:bodyPr>
          <a:lstStyle/>
          <a:p>
            <a:pPr algn="ctr" defTabSz="1789113"/>
            <a:r>
              <a:rPr lang="en-US" sz="8000" b="1" dirty="0" smtClean="0">
                <a:latin typeface="Calibri" panose="020F0502020204030204" pitchFamily="34" charset="0"/>
                <a:cs typeface="Arial" panose="020B0604020202020204" pitchFamily="34" charset="0"/>
              </a:rPr>
              <a:t>Evidence that glyphosate, the active ingredient in Roundup®, is not present in human milk </a:t>
            </a:r>
            <a:r>
              <a:rPr lang="en-US" sz="6600" dirty="0"/>
              <a:t>Michelle K McGuire, Kimberly Lackey, Janae </a:t>
            </a:r>
            <a:r>
              <a:rPr lang="en-US" sz="6600" dirty="0" err="1" smtClean="0"/>
              <a:t>Carrothers</a:t>
            </a:r>
            <a:r>
              <a:rPr lang="en-US" sz="6600" dirty="0" smtClean="0"/>
              <a:t>, Bahman </a:t>
            </a:r>
            <a:r>
              <a:rPr lang="en-US" sz="6600" dirty="0" err="1" smtClean="0"/>
              <a:t>Shafii</a:t>
            </a:r>
            <a:r>
              <a:rPr lang="en-US" sz="6600" dirty="0" smtClean="0"/>
              <a:t>, William Price, and Mark </a:t>
            </a:r>
            <a:r>
              <a:rPr lang="en-US" sz="6600" dirty="0"/>
              <a:t>A </a:t>
            </a:r>
            <a:r>
              <a:rPr lang="en-US" sz="6600" dirty="0" smtClean="0"/>
              <a:t>McGuire</a:t>
            </a:r>
            <a:endParaRPr lang="en-US" sz="6600" b="1" baseline="30000" dirty="0">
              <a:latin typeface="Calibri" panose="020F0502020204030204" pitchFamily="34" charset="0"/>
              <a:cs typeface="Arial" panose="020B0604020202020204" pitchFamily="34" charset="0"/>
            </a:endParaRPr>
          </a:p>
        </p:txBody>
      </p:sp>
      <p:sp>
        <p:nvSpPr>
          <p:cNvPr id="8" name="TextBox 7"/>
          <p:cNvSpPr txBox="1"/>
          <p:nvPr/>
        </p:nvSpPr>
        <p:spPr>
          <a:xfrm>
            <a:off x="1876926" y="3303276"/>
            <a:ext cx="40443000" cy="1569660"/>
          </a:xfrm>
          <a:prstGeom prst="rect">
            <a:avLst/>
          </a:prstGeom>
          <a:noFill/>
        </p:spPr>
        <p:txBody>
          <a:bodyPr wrap="square" rtlCol="0">
            <a:spAutoFit/>
          </a:bodyPr>
          <a:lstStyle/>
          <a:p>
            <a:pPr algn="ctr"/>
            <a:r>
              <a:rPr lang="en-US" sz="4800" dirty="0" smtClean="0">
                <a:latin typeface="Calibri" panose="020F0502020204030204" pitchFamily="34" charset="0"/>
                <a:cs typeface="Arial" panose="020B0604020202020204" pitchFamily="34" charset="0"/>
              </a:rPr>
              <a:t>School </a:t>
            </a:r>
            <a:r>
              <a:rPr lang="en-US" sz="4800" dirty="0">
                <a:latin typeface="Calibri" panose="020F0502020204030204" pitchFamily="34" charset="0"/>
                <a:cs typeface="Arial" panose="020B0604020202020204" pitchFamily="34" charset="0"/>
              </a:rPr>
              <a:t>of Biological </a:t>
            </a:r>
            <a:r>
              <a:rPr lang="en-US" sz="4800" dirty="0" smtClean="0">
                <a:latin typeface="Calibri" panose="020F0502020204030204" pitchFamily="34" charset="0"/>
                <a:cs typeface="Arial" panose="020B0604020202020204" pitchFamily="34" charset="0"/>
              </a:rPr>
              <a:t>Sciences and Paul G. Allen School for Global Animal Health, </a:t>
            </a:r>
            <a:r>
              <a:rPr lang="en-US" sz="4800" dirty="0">
                <a:latin typeface="Calibri" panose="020F0502020204030204" pitchFamily="34" charset="0"/>
                <a:cs typeface="Arial" panose="020B0604020202020204" pitchFamily="34" charset="0"/>
              </a:rPr>
              <a:t>Washington State University, Pullman, </a:t>
            </a:r>
            <a:r>
              <a:rPr lang="en-US" sz="4800" dirty="0" smtClean="0">
                <a:latin typeface="Calibri" panose="020F0502020204030204" pitchFamily="34" charset="0"/>
                <a:cs typeface="Arial" panose="020B0604020202020204" pitchFamily="34" charset="0"/>
              </a:rPr>
              <a:t>WA, USA; Statistical Programs, College of Agricultural and Life Sciences, University of Idaho, Moscow, ID, USA; Department of Animal </a:t>
            </a:r>
            <a:r>
              <a:rPr lang="en-US" sz="4800" dirty="0">
                <a:latin typeface="Calibri" panose="020F0502020204030204" pitchFamily="34" charset="0"/>
                <a:cs typeface="Arial" panose="020B0604020202020204" pitchFamily="34" charset="0"/>
              </a:rPr>
              <a:t>and Veterinary </a:t>
            </a:r>
            <a:r>
              <a:rPr lang="en-US" sz="4800" dirty="0" smtClean="0">
                <a:latin typeface="Calibri" panose="020F0502020204030204" pitchFamily="34" charset="0"/>
                <a:cs typeface="Arial" panose="020B0604020202020204" pitchFamily="34" charset="0"/>
              </a:rPr>
              <a:t>Science, </a:t>
            </a:r>
            <a:r>
              <a:rPr lang="en-US" sz="4800" dirty="0">
                <a:latin typeface="Calibri" panose="020F0502020204030204" pitchFamily="34" charset="0"/>
                <a:cs typeface="Arial" panose="020B0604020202020204" pitchFamily="34" charset="0"/>
              </a:rPr>
              <a:t>University of Idaho, Moscow, </a:t>
            </a:r>
            <a:r>
              <a:rPr lang="en-US" sz="4800" dirty="0" smtClean="0">
                <a:latin typeface="Calibri" panose="020F0502020204030204" pitchFamily="34" charset="0"/>
                <a:cs typeface="Arial" panose="020B0604020202020204" pitchFamily="34" charset="0"/>
              </a:rPr>
              <a:t>ID, USA</a:t>
            </a:r>
            <a:endParaRPr lang="en-US" sz="4800" dirty="0">
              <a:latin typeface="Calibri" panose="020F0502020204030204" pitchFamily="34" charset="0"/>
              <a:cs typeface="Arial" panose="020B0604020202020204" pitchFamily="34" charset="0"/>
            </a:endParaRPr>
          </a:p>
        </p:txBody>
      </p:sp>
      <p:sp>
        <p:nvSpPr>
          <p:cNvPr id="11" name="Text Box 391"/>
          <p:cNvSpPr txBox="1">
            <a:spLocks noChangeArrowheads="1"/>
          </p:cNvSpPr>
          <p:nvPr/>
        </p:nvSpPr>
        <p:spPr bwMode="auto">
          <a:xfrm>
            <a:off x="488597" y="5328146"/>
            <a:ext cx="13716000"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Abstract</a:t>
            </a:r>
            <a:endParaRPr lang="en-US" sz="5400" b="1" dirty="0">
              <a:latin typeface="Calibri" panose="020F0502020204030204" pitchFamily="34" charset="0"/>
              <a:cs typeface="Arial" panose="020B0604020202020204" pitchFamily="34" charset="0"/>
            </a:endParaRPr>
          </a:p>
        </p:txBody>
      </p:sp>
      <p:sp>
        <p:nvSpPr>
          <p:cNvPr id="12" name="Text Box 391"/>
          <p:cNvSpPr txBox="1">
            <a:spLocks noChangeArrowheads="1"/>
          </p:cNvSpPr>
          <p:nvPr/>
        </p:nvSpPr>
        <p:spPr bwMode="auto">
          <a:xfrm>
            <a:off x="29799369" y="20926108"/>
            <a:ext cx="13716000"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Conclusions</a:t>
            </a:r>
            <a:endParaRPr lang="en-US" sz="5400" dirty="0">
              <a:latin typeface="Calibri" panose="020F0502020204030204" pitchFamily="34" charset="0"/>
              <a:cs typeface="Arial" panose="020B0604020202020204" pitchFamily="34" charset="0"/>
            </a:endParaRPr>
          </a:p>
        </p:txBody>
      </p:sp>
      <p:sp>
        <p:nvSpPr>
          <p:cNvPr id="13" name="Text Box 391"/>
          <p:cNvSpPr txBox="1">
            <a:spLocks noChangeArrowheads="1"/>
          </p:cNvSpPr>
          <p:nvPr/>
        </p:nvSpPr>
        <p:spPr bwMode="auto">
          <a:xfrm>
            <a:off x="488597" y="13317638"/>
            <a:ext cx="13716000"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Background and Hypothesis</a:t>
            </a:r>
            <a:endParaRPr lang="en-US" sz="5400" dirty="0">
              <a:latin typeface="Calibri" panose="020F0502020204030204" pitchFamily="34" charset="0"/>
              <a:cs typeface="Arial" panose="020B0604020202020204" pitchFamily="34" charset="0"/>
            </a:endParaRPr>
          </a:p>
        </p:txBody>
      </p:sp>
      <p:sp>
        <p:nvSpPr>
          <p:cNvPr id="14" name="Text Box 391"/>
          <p:cNvSpPr txBox="1">
            <a:spLocks noChangeArrowheads="1"/>
          </p:cNvSpPr>
          <p:nvPr/>
        </p:nvSpPr>
        <p:spPr bwMode="auto">
          <a:xfrm>
            <a:off x="15056987" y="5328146"/>
            <a:ext cx="13716000"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Subjects and Methods</a:t>
            </a:r>
            <a:endParaRPr lang="en-US" sz="5400" dirty="0">
              <a:latin typeface="Calibri" panose="020F0502020204030204" pitchFamily="34" charset="0"/>
              <a:cs typeface="Arial" panose="020B0604020202020204" pitchFamily="34" charset="0"/>
            </a:endParaRPr>
          </a:p>
        </p:txBody>
      </p:sp>
      <p:sp>
        <p:nvSpPr>
          <p:cNvPr id="16" name="Text Box 391"/>
          <p:cNvSpPr txBox="1">
            <a:spLocks noChangeArrowheads="1"/>
          </p:cNvSpPr>
          <p:nvPr/>
        </p:nvSpPr>
        <p:spPr bwMode="auto">
          <a:xfrm>
            <a:off x="29799369" y="5401631"/>
            <a:ext cx="13716000"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Results, cont.</a:t>
            </a:r>
            <a:endParaRPr lang="en-US" sz="5400" dirty="0">
              <a:latin typeface="Calibri" panose="020F0502020204030204" pitchFamily="34" charset="0"/>
              <a:cs typeface="Arial" panose="020B0604020202020204" pitchFamily="34" charset="0"/>
            </a:endParaRPr>
          </a:p>
        </p:txBody>
      </p:sp>
      <p:sp>
        <p:nvSpPr>
          <p:cNvPr id="18" name="TextBox 17"/>
          <p:cNvSpPr txBox="1"/>
          <p:nvPr/>
        </p:nvSpPr>
        <p:spPr>
          <a:xfrm>
            <a:off x="488597" y="6490897"/>
            <a:ext cx="13716000" cy="6463308"/>
          </a:xfrm>
          <a:prstGeom prst="rect">
            <a:avLst/>
          </a:prstGeom>
          <a:solidFill>
            <a:schemeClr val="bg1">
              <a:alpha val="53000"/>
            </a:schemeClr>
          </a:solidFill>
        </p:spPr>
        <p:txBody>
          <a:bodyPr wrap="square" rtlCol="0">
            <a:spAutoFit/>
          </a:bodyPr>
          <a:lstStyle/>
          <a:p>
            <a:r>
              <a:rPr lang="en-US" sz="1800" dirty="0" smtClean="0">
                <a:latin typeface="Calibri" panose="020F0502020204030204" pitchFamily="34" charset="0"/>
              </a:rPr>
              <a:t>Glyphosate [N-(</a:t>
            </a:r>
            <a:r>
              <a:rPr lang="en-US" sz="1800" dirty="0" err="1" smtClean="0">
                <a:latin typeface="Calibri" panose="020F0502020204030204" pitchFamily="34" charset="0"/>
              </a:rPr>
              <a:t>phosphonomethyl</a:t>
            </a:r>
            <a:r>
              <a:rPr lang="en-US" sz="1800" dirty="0" smtClean="0">
                <a:latin typeface="Calibri" panose="020F0502020204030204" pitchFamily="34" charset="0"/>
              </a:rPr>
              <a:t>) glycine], the active ingredient in Roundup®, is used to control broadleaf weeds and grasses in row crops, ornamental plants, lawns, and forest plantings. Despite publication of numerous studies showing that use of glyphosate as directed poses no risk to humans, there continues to be public concern. Recently, an on-line publication of a small survey conducted by an advocacy group claimed that 3 out of 10 human milk samples they tested had “high” levels of glyphosate (76-166 µg/mL), and some urine samples contained glyphosate levels 10-times higher than those found in Europe. This non-peer-reviewed publication has generated some attention and concern. However, the ELISA-based assay used in this study was neither validated nor optimized for human milk, a complex biological matrix notoriously difficult to accurately analyze. In response, after receiving Institutional Review Board approval and consent from subjects, we collected milk and urine samples from 41 healthy lactating women living in the Moscow, ID-Pullman, WA area – a highly-productive agricultural region of the US Pacific Northwest where glyphosate is used routinely in farming practices. Questionnaires documenting potential glyphosate exposure from the environment, activities, and foods were also completed. Milk and urine samples were analyzed for glyphosate and </a:t>
            </a:r>
            <a:r>
              <a:rPr lang="en-US" sz="1800" dirty="0" err="1" smtClean="0">
                <a:latin typeface="Calibri" panose="020F0502020204030204" pitchFamily="34" charset="0"/>
              </a:rPr>
              <a:t>aminomethylphosphonic</a:t>
            </a:r>
            <a:r>
              <a:rPr lang="en-US" sz="1800" dirty="0" smtClean="0">
                <a:latin typeface="Calibri" panose="020F0502020204030204" pitchFamily="34" charset="0"/>
              </a:rPr>
              <a:t> acid (AMPA, a glyphosate metabolite) using highly sensitive LC-MS/MS methods validated for and optimized to each sample matrix. Limits of detection (LOD) and quantification (LOQ) for glyphosate in milk were 2.0 and 10.0 µg/L, respectively; those for urine were 0.02 and 0.10 µg/L, respectively. LOD and LOQ for AMPA in milk were 2.0 and 10.0 µg/L, respectively; those for urine were 0.03 and 0.10 µg/L, respectively. Ten of the women reported living on or directly adjacent to a farm or ranch; 23 of the women described their personal diet as conventional; and 5 had personally mixed or applied glyphosate sometime in the past. Contrary to the advocacy group’s report, our assay detected neither glyphosate nor AMPA in any milk sample. Glyphosate concentrations of 8 and 3 of the urine samples were &lt;LOD or &lt;LOQ, respectively, with an average (± SEM) value of 0.30 ± 0.06 µg/L. For AMPA, 9 and 2 of the samples had concentrations &lt;LOD or &lt;LOQ, respectively, with an average value of 0.31 ± 0.05 µg/L. There was no relationship between whether a subject self-identified as consuming organic vs. conventionally-grown foods and her urinary glyphosate and AMPA levels, nor was there a difference between women who lived on or near a farm/ranch and those who lived in an urban or suburban non-farming area. In conclusion, our data – obtained using sophisticated and validated methods of analyses– strongly suggest that glyphosate does not </a:t>
            </a:r>
            <a:r>
              <a:rPr lang="en-US" sz="1800" dirty="0" err="1" smtClean="0">
                <a:latin typeface="Calibri" panose="020F0502020204030204" pitchFamily="34" charset="0"/>
              </a:rPr>
              <a:t>bioaccumulate</a:t>
            </a:r>
            <a:r>
              <a:rPr lang="en-US" sz="1800" dirty="0" smtClean="0">
                <a:latin typeface="Calibri" panose="020F0502020204030204" pitchFamily="34" charset="0"/>
              </a:rPr>
              <a:t> and is not present in human milk even when the mother has detectable glyphosate and/or AMPA in her urine. These findings emphasize the critical importance of carefully validating laboratory methods to the biological matrix of interest, especially when it is as complex as human milk.</a:t>
            </a:r>
            <a:endParaRPr lang="en-US" sz="1800" dirty="0">
              <a:latin typeface="Calibri" panose="020F0502020204030204" pitchFamily="34" charset="0"/>
            </a:endParaRPr>
          </a:p>
        </p:txBody>
      </p:sp>
      <p:sp>
        <p:nvSpPr>
          <p:cNvPr id="19" name="TextBox 18"/>
          <p:cNvSpPr txBox="1"/>
          <p:nvPr/>
        </p:nvSpPr>
        <p:spPr>
          <a:xfrm>
            <a:off x="488597" y="14474331"/>
            <a:ext cx="13716000" cy="5170646"/>
          </a:xfrm>
          <a:prstGeom prst="rect">
            <a:avLst/>
          </a:prstGeom>
          <a:solidFill>
            <a:schemeClr val="bg1">
              <a:alpha val="53000"/>
            </a:schemeClr>
          </a:solidFill>
        </p:spPr>
        <p:txBody>
          <a:bodyPr wrap="square" rtlCol="0">
            <a:spAutoFit/>
          </a:bodyPr>
          <a:lstStyle/>
          <a:p>
            <a:r>
              <a:rPr lang="en-US" sz="3000" dirty="0" smtClean="0">
                <a:latin typeface="Calibri" panose="020F0502020204030204" pitchFamily="34" charset="0"/>
              </a:rPr>
              <a:t>Glyphosate [N-(</a:t>
            </a:r>
            <a:r>
              <a:rPr lang="en-US" sz="3000" dirty="0" err="1" smtClean="0">
                <a:latin typeface="Calibri" panose="020F0502020204030204" pitchFamily="34" charset="0"/>
              </a:rPr>
              <a:t>phosphonomethyl</a:t>
            </a:r>
            <a:r>
              <a:rPr lang="en-US" sz="3000" dirty="0" smtClean="0">
                <a:latin typeface="Calibri" panose="020F0502020204030204" pitchFamily="34" charset="0"/>
              </a:rPr>
              <a:t>) glycine], the active ingredient in Roundup®, is used to control broadleaf weeds and grasses. </a:t>
            </a:r>
            <a:r>
              <a:rPr lang="en-US" sz="3000" dirty="0">
                <a:latin typeface="Calibri" panose="020F0502020204030204" pitchFamily="34" charset="0"/>
              </a:rPr>
              <a:t>A</a:t>
            </a:r>
            <a:r>
              <a:rPr lang="en-US" sz="3000" dirty="0" smtClean="0">
                <a:latin typeface="Calibri" panose="020F0502020204030204" pitchFamily="34" charset="0"/>
              </a:rPr>
              <a:t>n on-line publication of a small survey conducted by Moms Across America and Sustainable Pulse claimed that 3 out of 10 human milk samples tested had “high” levels of glyphosate, and some urine samples contained “very high” levels </a:t>
            </a:r>
            <a:r>
              <a:rPr lang="en-US" sz="3000" b="1" dirty="0" smtClean="0">
                <a:latin typeface="Calibri" panose="020F0502020204030204" pitchFamily="34" charset="0"/>
              </a:rPr>
              <a:t>(Figure 1).</a:t>
            </a:r>
            <a:r>
              <a:rPr lang="en-US" sz="3000" baseline="30000" dirty="0" smtClean="0">
                <a:latin typeface="Calibri" panose="020F0502020204030204" pitchFamily="34" charset="0"/>
              </a:rPr>
              <a:t>1</a:t>
            </a:r>
            <a:r>
              <a:rPr lang="en-US" sz="3000" dirty="0" smtClean="0">
                <a:latin typeface="Calibri" panose="020F0502020204030204" pitchFamily="34" charset="0"/>
              </a:rPr>
              <a:t> </a:t>
            </a:r>
            <a:r>
              <a:rPr lang="en-US" sz="3000" dirty="0">
                <a:latin typeface="Calibri" panose="020F0502020204030204" pitchFamily="34" charset="0"/>
              </a:rPr>
              <a:t>T</a:t>
            </a:r>
            <a:r>
              <a:rPr lang="en-US" sz="3000" dirty="0" smtClean="0">
                <a:latin typeface="Calibri" panose="020F0502020204030204" pitchFamily="34" charset="0"/>
              </a:rPr>
              <a:t>hese findings, which have led to public concern about the safety of glyphosate (see below) are not consistent with published safety data, and information about the validity of the assays (which were ELISA-based and validated for water) was not provided. </a:t>
            </a:r>
            <a:r>
              <a:rPr lang="en-US" sz="3000" b="1" i="1" dirty="0" smtClean="0">
                <a:latin typeface="Calibri" panose="020F0502020204030204" pitchFamily="34" charset="0"/>
              </a:rPr>
              <a:t>We hypothesized that use of more sophisticated assays to quantify glyphosate and </a:t>
            </a:r>
            <a:r>
              <a:rPr lang="en-US" sz="3000" b="1" i="1" dirty="0" err="1">
                <a:latin typeface="Calibri" panose="020F0502020204030204" pitchFamily="34" charset="0"/>
              </a:rPr>
              <a:t>aminomethylphosphonic</a:t>
            </a:r>
            <a:r>
              <a:rPr lang="en-US" sz="3000" b="1" i="1" dirty="0">
                <a:latin typeface="Calibri" panose="020F0502020204030204" pitchFamily="34" charset="0"/>
              </a:rPr>
              <a:t> acid (AMPA, a glyphosate </a:t>
            </a:r>
            <a:r>
              <a:rPr lang="en-US" sz="3000" b="1" i="1" dirty="0" smtClean="0">
                <a:latin typeface="Calibri" panose="020F0502020204030204" pitchFamily="34" charset="0"/>
              </a:rPr>
              <a:t>metabolite) in human milk and urine would either not detect or yield very low concentrations of these compounds in these biological fluids.</a:t>
            </a:r>
            <a:endParaRPr lang="en-US" sz="3000" dirty="0">
              <a:latin typeface="Calibri" panose="020F0502020204030204" pitchFamily="34" charset="0"/>
            </a:endParaRPr>
          </a:p>
        </p:txBody>
      </p:sp>
      <p:sp>
        <p:nvSpPr>
          <p:cNvPr id="20" name="TextBox 19"/>
          <p:cNvSpPr txBox="1"/>
          <p:nvPr/>
        </p:nvSpPr>
        <p:spPr>
          <a:xfrm>
            <a:off x="15056987" y="6490897"/>
            <a:ext cx="13716000" cy="12095619"/>
          </a:xfrm>
          <a:prstGeom prst="rect">
            <a:avLst/>
          </a:prstGeom>
          <a:solidFill>
            <a:schemeClr val="bg1">
              <a:alpha val="53000"/>
            </a:schemeClr>
          </a:solidFill>
        </p:spPr>
        <p:txBody>
          <a:bodyPr wrap="square" rtlCol="0">
            <a:spAutoFit/>
          </a:bodyPr>
          <a:lstStyle/>
          <a:p>
            <a:r>
              <a:rPr lang="en-US" sz="3000" b="1" i="1" dirty="0" smtClean="0">
                <a:latin typeface="Calibri" panose="020F0502020204030204" pitchFamily="34" charset="0"/>
              </a:rPr>
              <a:t>Subjects</a:t>
            </a:r>
            <a:r>
              <a:rPr lang="en-US" sz="3000" dirty="0" smtClean="0">
                <a:latin typeface="Calibri" panose="020F0502020204030204" pitchFamily="34" charset="0"/>
              </a:rPr>
              <a:t> (see </a:t>
            </a:r>
            <a:r>
              <a:rPr lang="en-US" sz="3000" b="1" dirty="0" smtClean="0">
                <a:latin typeface="Calibri" panose="020F0502020204030204" pitchFamily="34" charset="0"/>
              </a:rPr>
              <a:t>Table 1</a:t>
            </a:r>
            <a:r>
              <a:rPr lang="en-US" sz="3000" dirty="0" smtClean="0">
                <a:latin typeface="Calibri" panose="020F0502020204030204" pitchFamily="34" charset="0"/>
              </a:rPr>
              <a:t>)</a:t>
            </a:r>
            <a:endParaRPr lang="en-US" sz="3000" i="1" dirty="0" smtClean="0">
              <a:latin typeface="Calibri" panose="020F0502020204030204" pitchFamily="34" charset="0"/>
            </a:endParaRPr>
          </a:p>
          <a:p>
            <a:pPr marL="457200" indent="-457200">
              <a:buFont typeface="Arial" panose="020B0604020202020204" pitchFamily="34" charset="0"/>
              <a:buChar char="•"/>
            </a:pPr>
            <a:r>
              <a:rPr lang="en-US" sz="3000" dirty="0" smtClean="0">
                <a:latin typeface="Calibri" panose="020F0502020204030204" pitchFamily="34" charset="0"/>
              </a:rPr>
              <a:t>41 healthy lactating women</a:t>
            </a:r>
            <a:r>
              <a:rPr lang="en-US" sz="3000" dirty="0">
                <a:latin typeface="Calibri" panose="020F0502020204030204" pitchFamily="34" charset="0"/>
              </a:rPr>
              <a:t> </a:t>
            </a:r>
            <a:r>
              <a:rPr lang="en-US" sz="3000" dirty="0" smtClean="0">
                <a:latin typeface="Calibri" panose="020F0502020204030204" pitchFamily="34" charset="0"/>
              </a:rPr>
              <a:t>living in the Moscow, ID/Pullman, WA area</a:t>
            </a:r>
          </a:p>
          <a:p>
            <a:pPr marL="457200" indent="-457200">
              <a:buFont typeface="Arial" panose="020B0604020202020204" pitchFamily="34" charset="0"/>
              <a:buChar char="•"/>
            </a:pPr>
            <a:r>
              <a:rPr lang="en-US" sz="3000" dirty="0" smtClean="0">
                <a:latin typeface="Calibri" panose="020F0502020204030204" pitchFamily="34" charset="0"/>
              </a:rPr>
              <a:t>1-3 </a:t>
            </a:r>
            <a:r>
              <a:rPr lang="en-US" sz="3000" dirty="0" err="1" smtClean="0">
                <a:latin typeface="Calibri" panose="020F0502020204030204" pitchFamily="34" charset="0"/>
              </a:rPr>
              <a:t>mo</a:t>
            </a:r>
            <a:r>
              <a:rPr lang="en-US" sz="3000" dirty="0" smtClean="0">
                <a:latin typeface="Calibri" panose="020F0502020204030204" pitchFamily="34" charset="0"/>
              </a:rPr>
              <a:t> postpartum</a:t>
            </a:r>
          </a:p>
          <a:p>
            <a:r>
              <a:rPr lang="en-US" sz="3000" b="1" i="1" dirty="0" smtClean="0">
                <a:latin typeface="Calibri" panose="020F0502020204030204" pitchFamily="34" charset="0"/>
              </a:rPr>
              <a:t>Sample and data collection</a:t>
            </a:r>
            <a:endParaRPr lang="en-US" sz="3000" i="1" dirty="0" smtClean="0">
              <a:latin typeface="Calibri" panose="020F0502020204030204" pitchFamily="34" charset="0"/>
            </a:endParaRPr>
          </a:p>
          <a:p>
            <a:pPr marL="457200" indent="-457200">
              <a:buFont typeface="Arial" panose="020B0604020202020204" pitchFamily="34" charset="0"/>
              <a:buChar char="•"/>
            </a:pPr>
            <a:r>
              <a:rPr lang="en-US" sz="3000" dirty="0" smtClean="0">
                <a:latin typeface="Calibri" panose="020F0502020204030204" pitchFamily="34" charset="0"/>
              </a:rPr>
              <a:t>Between 8:00-10:00 am</a:t>
            </a:r>
          </a:p>
          <a:p>
            <a:pPr marL="457200" indent="-457200">
              <a:buFont typeface="Arial" panose="020B0604020202020204" pitchFamily="34" charset="0"/>
              <a:buChar char="•"/>
            </a:pPr>
            <a:r>
              <a:rPr lang="en-US" sz="3000" dirty="0" smtClean="0">
                <a:latin typeface="Calibri" panose="020F0502020204030204" pitchFamily="34" charset="0"/>
              </a:rPr>
              <a:t>After cleaning breast, milk (not complete expression) collected into sterile containers using electric pump</a:t>
            </a:r>
          </a:p>
          <a:p>
            <a:pPr marL="457200" indent="-457200">
              <a:buFont typeface="Arial" panose="020B0604020202020204" pitchFamily="34" charset="0"/>
              <a:buChar char="•"/>
            </a:pPr>
            <a:r>
              <a:rPr lang="en-US" sz="3000" dirty="0" smtClean="0">
                <a:latin typeface="Calibri" panose="020F0502020204030204" pitchFamily="34" charset="0"/>
              </a:rPr>
              <a:t>Urine collected using clean-catch technique into sterile container</a:t>
            </a:r>
          </a:p>
          <a:p>
            <a:pPr marL="457200" indent="-457200">
              <a:buFont typeface="Arial" panose="020B0604020202020204" pitchFamily="34" charset="0"/>
              <a:buChar char="•"/>
            </a:pPr>
            <a:r>
              <a:rPr lang="en-US" sz="3000" dirty="0" smtClean="0">
                <a:latin typeface="Calibri" panose="020F0502020204030204" pitchFamily="34" charset="0"/>
              </a:rPr>
              <a:t>Samples immediately placed on ice, then frozen at -20 ⁰C until analysis</a:t>
            </a:r>
          </a:p>
          <a:p>
            <a:pPr marL="457200" indent="-457200">
              <a:buFont typeface="Arial" panose="020B0604020202020204" pitchFamily="34" charset="0"/>
              <a:buChar char="•"/>
            </a:pPr>
            <a:r>
              <a:rPr lang="en-US" sz="3000" dirty="0" smtClean="0">
                <a:latin typeface="Calibri" panose="020F0502020204030204" pitchFamily="34" charset="0"/>
              </a:rPr>
              <a:t>Questionnaire regarding possible environmental glyphosate exposure completed</a:t>
            </a:r>
            <a:endParaRPr lang="en-US" sz="3000" dirty="0">
              <a:latin typeface="Calibri" panose="020F0502020204030204" pitchFamily="34" charset="0"/>
            </a:endParaRPr>
          </a:p>
          <a:p>
            <a:r>
              <a:rPr lang="en-US" sz="3000" b="1" i="1" dirty="0" smtClean="0">
                <a:latin typeface="Calibri" panose="020F0502020204030204" pitchFamily="34" charset="0"/>
              </a:rPr>
              <a:t>Glyphosate and AMPA assay development and validation</a:t>
            </a:r>
          </a:p>
          <a:p>
            <a:pPr marL="457200" indent="-457200">
              <a:buFont typeface="Arial" panose="020B0604020202020204" pitchFamily="34" charset="0"/>
              <a:buChar char="•"/>
            </a:pPr>
            <a:r>
              <a:rPr lang="en-US" sz="3000" dirty="0" smtClean="0">
                <a:latin typeface="Calibri" panose="020F0502020204030204" pitchFamily="34" charset="0"/>
              </a:rPr>
              <a:t>LC-MS/MS assays developed and validated specifically for human milk and urine matrices (see </a:t>
            </a:r>
            <a:r>
              <a:rPr lang="en-US" sz="3000" b="1" dirty="0" smtClean="0">
                <a:latin typeface="Calibri" panose="020F0502020204030204" pitchFamily="34" charset="0"/>
              </a:rPr>
              <a:t>Figures 2</a:t>
            </a:r>
            <a:r>
              <a:rPr lang="en-US" sz="3000" dirty="0" smtClean="0">
                <a:latin typeface="Calibri" panose="020F0502020204030204" pitchFamily="34" charset="0"/>
              </a:rPr>
              <a:t> and </a:t>
            </a:r>
            <a:r>
              <a:rPr lang="en-US" sz="3000" b="1" dirty="0" smtClean="0">
                <a:latin typeface="Calibri" panose="020F0502020204030204" pitchFamily="34" charset="0"/>
              </a:rPr>
              <a:t>3</a:t>
            </a:r>
            <a:r>
              <a:rPr lang="en-US" sz="3000" dirty="0" smtClean="0">
                <a:latin typeface="Calibri" panose="020F0502020204030204" pitchFamily="34" charset="0"/>
              </a:rPr>
              <a:t>)</a:t>
            </a:r>
          </a:p>
          <a:p>
            <a:pPr marL="457200" indent="-457200">
              <a:buFont typeface="Arial" panose="020B0604020202020204" pitchFamily="34" charset="0"/>
              <a:buChar char="•"/>
            </a:pPr>
            <a:r>
              <a:rPr lang="en-US" sz="3000" dirty="0" smtClean="0">
                <a:latin typeface="Calibri" panose="020F0502020204030204" pitchFamily="34" charset="0"/>
              </a:rPr>
              <a:t>Limits of detection (LOD)</a:t>
            </a:r>
          </a:p>
          <a:p>
            <a:pPr marL="2300630" lvl="1" indent="-457200">
              <a:buFont typeface="Arial" panose="020B0604020202020204" pitchFamily="34" charset="0"/>
              <a:buChar char="•"/>
            </a:pPr>
            <a:r>
              <a:rPr lang="en-US" sz="3000" dirty="0" smtClean="0">
                <a:latin typeface="Calibri" panose="020F0502020204030204" pitchFamily="34" charset="0"/>
              </a:rPr>
              <a:t>Milk glyphosate: 1.0 µg/L</a:t>
            </a:r>
          </a:p>
          <a:p>
            <a:pPr marL="2300630" lvl="1" indent="-457200">
              <a:buFont typeface="Arial" panose="020B0604020202020204" pitchFamily="34" charset="0"/>
              <a:buChar char="•"/>
            </a:pPr>
            <a:r>
              <a:rPr lang="en-US" sz="3000" dirty="0" smtClean="0">
                <a:latin typeface="Calibri" panose="020F0502020204030204" pitchFamily="34" charset="0"/>
              </a:rPr>
              <a:t>Milk AMPA: 1.0  µg/L</a:t>
            </a:r>
          </a:p>
          <a:p>
            <a:pPr marL="2300630" lvl="1" indent="-457200">
              <a:buFont typeface="Arial" panose="020B0604020202020204" pitchFamily="34" charset="0"/>
              <a:buChar char="•"/>
            </a:pPr>
            <a:r>
              <a:rPr lang="en-US" sz="3000" dirty="0" smtClean="0">
                <a:latin typeface="Calibri" panose="020F0502020204030204" pitchFamily="34" charset="0"/>
              </a:rPr>
              <a:t>Urine glyphosate: 0.02 µg/L</a:t>
            </a:r>
          </a:p>
          <a:p>
            <a:pPr marL="2300630" lvl="1" indent="-457200">
              <a:buFont typeface="Arial" panose="020B0604020202020204" pitchFamily="34" charset="0"/>
              <a:buChar char="•"/>
            </a:pPr>
            <a:r>
              <a:rPr lang="en-US" sz="3000" dirty="0" smtClean="0">
                <a:latin typeface="Calibri" panose="020F0502020204030204" pitchFamily="34" charset="0"/>
              </a:rPr>
              <a:t>Urine AMPA: 0.03 µg/L</a:t>
            </a:r>
          </a:p>
          <a:p>
            <a:pPr marL="457200" indent="-457200">
              <a:buFont typeface="Arial" panose="020B0604020202020204" pitchFamily="34" charset="0"/>
              <a:buChar char="•"/>
            </a:pPr>
            <a:r>
              <a:rPr lang="en-US" sz="3000" dirty="0" smtClean="0">
                <a:latin typeface="Calibri" panose="020F0502020204030204" pitchFamily="34" charset="0"/>
              </a:rPr>
              <a:t>Limits of quantification (LOQ)</a:t>
            </a:r>
          </a:p>
          <a:p>
            <a:pPr marL="2300630" lvl="1" indent="-457200">
              <a:buFont typeface="Arial" panose="020B0604020202020204" pitchFamily="34" charset="0"/>
              <a:buChar char="•"/>
            </a:pPr>
            <a:r>
              <a:rPr lang="en-US" sz="3000" dirty="0" smtClean="0">
                <a:latin typeface="Calibri" panose="020F0502020204030204" pitchFamily="34" charset="0"/>
              </a:rPr>
              <a:t>Milk glyphosate: 10.0 µg/L</a:t>
            </a:r>
          </a:p>
          <a:p>
            <a:pPr marL="2300630" lvl="1" indent="-457200">
              <a:buFont typeface="Arial" panose="020B0604020202020204" pitchFamily="34" charset="0"/>
              <a:buChar char="•"/>
            </a:pPr>
            <a:r>
              <a:rPr lang="en-US" sz="3000" dirty="0" smtClean="0">
                <a:latin typeface="Calibri" panose="020F0502020204030204" pitchFamily="34" charset="0"/>
              </a:rPr>
              <a:t>Milk AMPA: 10.0 µg/L</a:t>
            </a:r>
          </a:p>
          <a:p>
            <a:pPr marL="2300630" lvl="1" indent="-457200">
              <a:buFont typeface="Arial" panose="020B0604020202020204" pitchFamily="34" charset="0"/>
              <a:buChar char="•"/>
            </a:pPr>
            <a:r>
              <a:rPr lang="en-US" sz="3000" dirty="0" smtClean="0">
                <a:latin typeface="Calibri" panose="020F0502020204030204" pitchFamily="34" charset="0"/>
              </a:rPr>
              <a:t>Urine glyphosate: 0.10 µg/L</a:t>
            </a:r>
          </a:p>
          <a:p>
            <a:pPr marL="2300630" lvl="1" indent="-457200">
              <a:buFont typeface="Arial" panose="020B0604020202020204" pitchFamily="34" charset="0"/>
              <a:buChar char="•"/>
            </a:pPr>
            <a:r>
              <a:rPr lang="en-US" sz="3000" dirty="0" smtClean="0">
                <a:latin typeface="Calibri" panose="020F0502020204030204" pitchFamily="34" charset="0"/>
              </a:rPr>
              <a:t>Urine AMPA: 0.10 µg/L</a:t>
            </a:r>
          </a:p>
          <a:p>
            <a:pPr marL="457200" indent="-457200">
              <a:buFont typeface="Arial" panose="020B0604020202020204" pitchFamily="34" charset="0"/>
              <a:buChar char="•"/>
            </a:pPr>
            <a:r>
              <a:rPr lang="en-US" sz="3000" dirty="0" smtClean="0">
                <a:latin typeface="Calibri" panose="020F0502020204030204" pitchFamily="34" charset="0"/>
              </a:rPr>
              <a:t>Statistical analyses conducted in SAS (version 9.4) using the GLIMMIX procedure</a:t>
            </a:r>
          </a:p>
          <a:p>
            <a:pPr marL="2300630" lvl="1" indent="-457200">
              <a:buFont typeface="Arial" panose="020B0604020202020204" pitchFamily="34" charset="0"/>
              <a:buChar char="•"/>
            </a:pPr>
            <a:r>
              <a:rPr lang="en-US" sz="3000" dirty="0" smtClean="0">
                <a:latin typeface="Calibri" panose="020F0502020204030204" pitchFamily="34" charset="0"/>
              </a:rPr>
              <a:t>To correct for skewness, a log-normal distribution was assumed.</a:t>
            </a:r>
          </a:p>
          <a:p>
            <a:pPr marL="2300630" lvl="1" indent="-457200">
              <a:buFont typeface="Arial" panose="020B0604020202020204" pitchFamily="34" charset="0"/>
              <a:buChar char="•"/>
            </a:pPr>
            <a:r>
              <a:rPr lang="en-US" sz="3000" dirty="0" smtClean="0">
                <a:latin typeface="Calibri" panose="020F0502020204030204" pitchFamily="34" charset="0"/>
              </a:rPr>
              <a:t>When appropriate, ½ LOD and </a:t>
            </a:r>
            <a:r>
              <a:rPr lang="en-US" sz="3000" dirty="0">
                <a:latin typeface="Calibri" panose="020F0502020204030204" pitchFamily="34" charset="0"/>
              </a:rPr>
              <a:t>½ </a:t>
            </a:r>
            <a:r>
              <a:rPr lang="en-US" sz="3000" dirty="0" smtClean="0">
                <a:latin typeface="Calibri" panose="020F0502020204030204" pitchFamily="34" charset="0"/>
              </a:rPr>
              <a:t>LOQ nominal values were used.</a:t>
            </a:r>
            <a:r>
              <a:rPr lang="en-US" sz="3000" baseline="30000" dirty="0" smtClean="0">
                <a:latin typeface="Calibri" panose="020F0502020204030204" pitchFamily="34" charset="0"/>
              </a:rPr>
              <a:t>2</a:t>
            </a:r>
            <a:endParaRPr lang="en-US" sz="3000" baseline="30000" dirty="0">
              <a:latin typeface="Calibri" panose="020F0502020204030204" pitchFamily="34" charset="0"/>
            </a:endParaRPr>
          </a:p>
        </p:txBody>
      </p:sp>
      <p:sp>
        <p:nvSpPr>
          <p:cNvPr id="21" name="TextBox 20"/>
          <p:cNvSpPr txBox="1"/>
          <p:nvPr/>
        </p:nvSpPr>
        <p:spPr>
          <a:xfrm>
            <a:off x="29799369" y="22045488"/>
            <a:ext cx="13716000" cy="4247317"/>
          </a:xfrm>
          <a:prstGeom prst="rect">
            <a:avLst/>
          </a:prstGeom>
          <a:solidFill>
            <a:schemeClr val="bg1">
              <a:alpha val="53000"/>
            </a:schemeClr>
          </a:solidFill>
        </p:spPr>
        <p:txBody>
          <a:bodyPr wrap="square" rtlCol="0">
            <a:spAutoFit/>
          </a:bodyPr>
          <a:lstStyle/>
          <a:p>
            <a:pPr marL="457200" indent="-457200">
              <a:buFont typeface="Arial" panose="020B0604020202020204" pitchFamily="34" charset="0"/>
              <a:buChar char="•"/>
            </a:pPr>
            <a:r>
              <a:rPr lang="en-US" sz="3000" dirty="0" smtClean="0">
                <a:latin typeface="Calibri" panose="020F0502020204030204" pitchFamily="34" charset="0"/>
              </a:rPr>
              <a:t>Glyphosate and AMPA are </a:t>
            </a:r>
            <a:r>
              <a:rPr lang="en-US" sz="3000" dirty="0">
                <a:latin typeface="Calibri" panose="020F0502020204030204" pitchFamily="34" charset="0"/>
              </a:rPr>
              <a:t>not present in human milk even when the mother has detectable glyphosate and/or AMPA in her </a:t>
            </a:r>
            <a:r>
              <a:rPr lang="en-US" sz="3000" dirty="0" smtClean="0">
                <a:latin typeface="Calibri" panose="020F0502020204030204" pitchFamily="34" charset="0"/>
              </a:rPr>
              <a:t>urine.</a:t>
            </a:r>
          </a:p>
          <a:p>
            <a:pPr marL="457200" indent="-457200">
              <a:buFont typeface="Arial" panose="020B0604020202020204" pitchFamily="34" charset="0"/>
              <a:buChar char="•"/>
            </a:pPr>
            <a:r>
              <a:rPr lang="en-US" sz="3000" dirty="0" smtClean="0">
                <a:latin typeface="Calibri" panose="020F0502020204030204" pitchFamily="34" charset="0"/>
              </a:rPr>
              <a:t>Urine glyphosate and AMPA concentrations in lactating women are below detection or extremely low and not of concern.</a:t>
            </a:r>
          </a:p>
          <a:p>
            <a:pPr marL="457200" indent="-457200">
              <a:buFont typeface="Arial" panose="020B0604020202020204" pitchFamily="34" charset="0"/>
              <a:buChar char="•"/>
            </a:pPr>
            <a:r>
              <a:rPr lang="en-US" sz="3000" dirty="0" smtClean="0">
                <a:latin typeface="Calibri" panose="020F0502020204030204" pitchFamily="34" charset="0"/>
              </a:rPr>
              <a:t>These results provide additional evidence that glyphosate </a:t>
            </a:r>
            <a:r>
              <a:rPr lang="en-US" sz="3000" dirty="0">
                <a:latin typeface="Calibri" panose="020F0502020204030204" pitchFamily="34" charset="0"/>
              </a:rPr>
              <a:t>does not </a:t>
            </a:r>
            <a:r>
              <a:rPr lang="en-US" sz="3000" dirty="0" err="1" smtClean="0">
                <a:latin typeface="Calibri" panose="020F0502020204030204" pitchFamily="34" charset="0"/>
              </a:rPr>
              <a:t>bioaccumulate</a:t>
            </a:r>
            <a:r>
              <a:rPr lang="en-US" sz="3000" dirty="0" smtClean="0">
                <a:latin typeface="Calibri" panose="020F0502020204030204" pitchFamily="34" charset="0"/>
              </a:rPr>
              <a:t> in the human body.</a:t>
            </a:r>
          </a:p>
          <a:p>
            <a:pPr marL="457200" indent="-457200">
              <a:buFont typeface="Arial" panose="020B0604020202020204" pitchFamily="34" charset="0"/>
              <a:buChar char="•"/>
            </a:pPr>
            <a:r>
              <a:rPr lang="en-US" sz="3000" dirty="0" smtClean="0">
                <a:latin typeface="Calibri" panose="020F0502020204030204" pitchFamily="34" charset="0"/>
              </a:rPr>
              <a:t>These </a:t>
            </a:r>
            <a:r>
              <a:rPr lang="en-US" sz="3000" dirty="0">
                <a:latin typeface="Calibri" panose="020F0502020204030204" pitchFamily="34" charset="0"/>
              </a:rPr>
              <a:t>findings emphasize the </a:t>
            </a:r>
            <a:r>
              <a:rPr lang="en-US" sz="3000" i="1" dirty="0">
                <a:latin typeface="Calibri" panose="020F0502020204030204" pitchFamily="34" charset="0"/>
              </a:rPr>
              <a:t>critical importance of carefully validating laboratory methods to the </a:t>
            </a:r>
            <a:r>
              <a:rPr lang="en-US" sz="3000" i="1" dirty="0" err="1" smtClean="0">
                <a:latin typeface="Calibri" panose="020F0502020204030204" pitchFamily="34" charset="0"/>
              </a:rPr>
              <a:t>analyte</a:t>
            </a:r>
            <a:r>
              <a:rPr lang="en-US" sz="3000" i="1" dirty="0" smtClean="0">
                <a:latin typeface="Calibri" panose="020F0502020204030204" pitchFamily="34" charset="0"/>
              </a:rPr>
              <a:t> in the biological </a:t>
            </a:r>
            <a:r>
              <a:rPr lang="en-US" sz="3000" i="1" dirty="0">
                <a:latin typeface="Calibri" panose="020F0502020204030204" pitchFamily="34" charset="0"/>
              </a:rPr>
              <a:t>matrix of interest</a:t>
            </a:r>
            <a:r>
              <a:rPr lang="en-US" sz="3000" dirty="0">
                <a:latin typeface="Calibri" panose="020F0502020204030204" pitchFamily="34" charset="0"/>
              </a:rPr>
              <a:t>, especially when it is as complex as human </a:t>
            </a:r>
            <a:r>
              <a:rPr lang="en-US" sz="3000" dirty="0" smtClean="0">
                <a:latin typeface="Calibri" panose="020F0502020204030204" pitchFamily="34" charset="0"/>
              </a:rPr>
              <a:t>milk.</a:t>
            </a:r>
            <a:endParaRPr lang="en-US" sz="3000" dirty="0">
              <a:latin typeface="Calibri" panose="020F0502020204030204" pitchFamily="34" charset="0"/>
            </a:endParaRPr>
          </a:p>
        </p:txBody>
      </p:sp>
      <p:sp>
        <p:nvSpPr>
          <p:cNvPr id="22" name="Text Box 391"/>
          <p:cNvSpPr txBox="1">
            <a:spLocks noChangeArrowheads="1"/>
          </p:cNvSpPr>
          <p:nvPr/>
        </p:nvSpPr>
        <p:spPr bwMode="auto">
          <a:xfrm>
            <a:off x="29707929" y="29297269"/>
            <a:ext cx="13898880"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References</a:t>
            </a:r>
            <a:endParaRPr lang="en-US" sz="5400" dirty="0">
              <a:latin typeface="Calibri" panose="020F0502020204030204" pitchFamily="34" charset="0"/>
              <a:cs typeface="Arial" panose="020B0604020202020204" pitchFamily="34" charset="0"/>
            </a:endParaRPr>
          </a:p>
        </p:txBody>
      </p:sp>
      <p:sp>
        <p:nvSpPr>
          <p:cNvPr id="23" name="TextBox 22"/>
          <p:cNvSpPr txBox="1"/>
          <p:nvPr/>
        </p:nvSpPr>
        <p:spPr>
          <a:xfrm>
            <a:off x="29707929" y="30456807"/>
            <a:ext cx="13898880" cy="2308324"/>
          </a:xfrm>
          <a:prstGeom prst="rect">
            <a:avLst/>
          </a:prstGeom>
          <a:solidFill>
            <a:schemeClr val="bg1">
              <a:alpha val="53000"/>
            </a:schemeClr>
          </a:solidFill>
        </p:spPr>
        <p:txBody>
          <a:bodyPr wrap="square" rtlCol="0">
            <a:spAutoFit/>
          </a:bodyPr>
          <a:lstStyle/>
          <a:p>
            <a:pPr marL="457200" indent="-457200">
              <a:buFont typeface="+mj-lt"/>
              <a:buAutoNum type="arabicPeriod"/>
            </a:pPr>
            <a:r>
              <a:rPr lang="en-US" sz="2400" dirty="0" smtClean="0">
                <a:latin typeface="Calibri" panose="020F0502020204030204" pitchFamily="34" charset="0"/>
              </a:rPr>
              <a:t>Moms Across America and Sustainable Pulse. Glyphosate testing report: Findings in American Mothers’ Breast milk, Urine and Water. April 7, 2014. </a:t>
            </a:r>
            <a:r>
              <a:rPr lang="en-US" sz="2400" dirty="0">
                <a:latin typeface="Calibri" panose="020F0502020204030204" pitchFamily="34" charset="0"/>
              </a:rPr>
              <a:t>Available at </a:t>
            </a:r>
            <a:r>
              <a:rPr lang="en-US" sz="2400" dirty="0" smtClean="0">
                <a:latin typeface="Calibri" panose="020F0502020204030204" pitchFamily="34" charset="0"/>
              </a:rPr>
              <a:t>www.momsacrossamerica.com/glyphosate_testing_results.</a:t>
            </a:r>
          </a:p>
          <a:p>
            <a:pPr marL="457200" indent="-457200">
              <a:buFont typeface="+mj-lt"/>
              <a:buAutoNum type="arabicPeriod"/>
            </a:pPr>
            <a:r>
              <a:rPr lang="en-US" sz="2400" dirty="0" smtClean="0">
                <a:latin typeface="Calibri" panose="020F0502020204030204" pitchFamily="34" charset="0"/>
              </a:rPr>
              <a:t>Office of Pesticide Programs, US Environmental Protection Agency. Assigning value to non-detected/non-quantified pesticide residues in human health food exposure assessments. March 23, 2000. Available </a:t>
            </a:r>
            <a:r>
              <a:rPr lang="en-US" sz="2400" dirty="0">
                <a:latin typeface="Calibri" panose="020F0502020204030204" pitchFamily="34" charset="0"/>
              </a:rPr>
              <a:t>at </a:t>
            </a:r>
            <a:r>
              <a:rPr lang="en-US" sz="2400" dirty="0" smtClean="0">
                <a:latin typeface="Calibri" panose="020F0502020204030204" pitchFamily="34" charset="0"/>
              </a:rPr>
              <a:t>www.epa.gov/oppfead1/trac/science/trac3b012.pdf.</a:t>
            </a:r>
            <a:endParaRPr lang="en-US" sz="2400" dirty="0">
              <a:latin typeface="Calibri" panose="020F0502020204030204" pitchFamily="34" charset="0"/>
            </a:endParaRPr>
          </a:p>
        </p:txBody>
      </p:sp>
      <p:sp>
        <p:nvSpPr>
          <p:cNvPr id="24" name="Text Box 391"/>
          <p:cNvSpPr txBox="1">
            <a:spLocks noChangeArrowheads="1"/>
          </p:cNvSpPr>
          <p:nvPr/>
        </p:nvSpPr>
        <p:spPr bwMode="auto">
          <a:xfrm>
            <a:off x="29707929" y="26685906"/>
            <a:ext cx="13898880" cy="98677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Disclosure</a:t>
            </a:r>
            <a:endParaRPr lang="en-US" sz="5400" dirty="0">
              <a:latin typeface="Calibri" panose="020F0502020204030204" pitchFamily="34" charset="0"/>
              <a:cs typeface="Arial" panose="020B0604020202020204" pitchFamily="34" charset="0"/>
            </a:endParaRPr>
          </a:p>
        </p:txBody>
      </p:sp>
      <p:sp>
        <p:nvSpPr>
          <p:cNvPr id="25" name="TextBox 24"/>
          <p:cNvSpPr txBox="1"/>
          <p:nvPr/>
        </p:nvSpPr>
        <p:spPr>
          <a:xfrm>
            <a:off x="29707929" y="27825061"/>
            <a:ext cx="13898880" cy="1200329"/>
          </a:xfrm>
          <a:prstGeom prst="rect">
            <a:avLst/>
          </a:prstGeom>
          <a:solidFill>
            <a:schemeClr val="bg1">
              <a:alpha val="53000"/>
            </a:schemeClr>
          </a:solidFill>
        </p:spPr>
        <p:txBody>
          <a:bodyPr wrap="square" rtlCol="0">
            <a:spAutoFit/>
          </a:bodyPr>
          <a:lstStyle/>
          <a:p>
            <a:r>
              <a:rPr lang="en-US" sz="2400" dirty="0" smtClean="0">
                <a:latin typeface="Calibri" panose="020F0502020204030204" pitchFamily="34" charset="0"/>
              </a:rPr>
              <a:t>The assays for milk and urine glyphosate and AMPA used in this study were developed and validated by chemists at Monsanto, the producer of Roundup®. Analyses of the milk samples were conducted both in the Monsanto laboratories (St. Louis, MO) and independently at Covance Laboratories, Inc. (Madison, WI).</a:t>
            </a:r>
            <a:endParaRPr lang="en-US" sz="2400" dirty="0">
              <a:latin typeface="Calibri" panose="020F0502020204030204" pitchFamily="34" charset="0"/>
            </a:endParaRPr>
          </a:p>
        </p:txBody>
      </p:sp>
      <p:sp>
        <p:nvSpPr>
          <p:cNvPr id="2055" name="Rectangle 14"/>
          <p:cNvSpPr>
            <a:spLocks noChangeArrowheads="1"/>
          </p:cNvSpPr>
          <p:nvPr/>
        </p:nvSpPr>
        <p:spPr bwMode="auto">
          <a:xfrm>
            <a:off x="0" y="457200"/>
            <a:ext cx="438912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7" name="Rectangle 16"/>
          <p:cNvSpPr>
            <a:spLocks noChangeArrowheads="1"/>
          </p:cNvSpPr>
          <p:nvPr/>
        </p:nvSpPr>
        <p:spPr bwMode="auto">
          <a:xfrm>
            <a:off x="0" y="3810000"/>
            <a:ext cx="438912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050" name="Group 2049"/>
          <p:cNvGrpSpPr/>
          <p:nvPr/>
        </p:nvGrpSpPr>
        <p:grpSpPr>
          <a:xfrm>
            <a:off x="16883114" y="19480552"/>
            <a:ext cx="9977304" cy="6187774"/>
            <a:chOff x="17265958" y="19380344"/>
            <a:chExt cx="9977304" cy="6187774"/>
          </a:xfrm>
        </p:grpSpPr>
        <p:pic>
          <p:nvPicPr>
            <p:cNvPr id="2079" name="Picture 2078"/>
            <p:cNvPicPr>
              <a:picLocks noChangeAspect="1"/>
            </p:cNvPicPr>
            <p:nvPr/>
          </p:nvPicPr>
          <p:blipFill>
            <a:blip r:embed="rId5"/>
            <a:stretch>
              <a:fillRect/>
            </a:stretch>
          </p:blipFill>
          <p:spPr>
            <a:xfrm>
              <a:off x="17266975" y="20021340"/>
              <a:ext cx="4637958" cy="5522088"/>
            </a:xfrm>
            <a:prstGeom prst="rect">
              <a:avLst/>
            </a:prstGeom>
          </p:spPr>
        </p:pic>
        <p:pic>
          <p:nvPicPr>
            <p:cNvPr id="2078" name="Picture 2077"/>
            <p:cNvPicPr>
              <a:picLocks noChangeAspect="1"/>
            </p:cNvPicPr>
            <p:nvPr/>
          </p:nvPicPr>
          <p:blipFill>
            <a:blip r:embed="rId6"/>
            <a:stretch>
              <a:fillRect/>
            </a:stretch>
          </p:blipFill>
          <p:spPr>
            <a:xfrm>
              <a:off x="22593894" y="20021340"/>
              <a:ext cx="4637958" cy="5546778"/>
            </a:xfrm>
            <a:prstGeom prst="rect">
              <a:avLst/>
            </a:prstGeom>
          </p:spPr>
        </p:pic>
        <p:sp>
          <p:nvSpPr>
            <p:cNvPr id="66" name="TextBox 65"/>
            <p:cNvSpPr txBox="1"/>
            <p:nvPr/>
          </p:nvSpPr>
          <p:spPr>
            <a:xfrm>
              <a:off x="17265958" y="19381865"/>
              <a:ext cx="4622008" cy="830997"/>
            </a:xfrm>
            <a:prstGeom prst="rect">
              <a:avLst/>
            </a:prstGeom>
            <a:solidFill>
              <a:schemeClr val="accent4">
                <a:lumMod val="60000"/>
                <a:lumOff val="40000"/>
              </a:schemeClr>
            </a:solidFill>
          </p:spPr>
          <p:txBody>
            <a:bodyPr wrap="square" rtlCol="0">
              <a:spAutoFit/>
            </a:bodyPr>
            <a:lstStyle/>
            <a:p>
              <a:r>
                <a:rPr lang="en-US" sz="2400" b="1" i="1" dirty="0" smtClean="0"/>
                <a:t>Figure 2 </a:t>
              </a:r>
              <a:r>
                <a:rPr lang="en-US" sz="2400" i="1" dirty="0" smtClean="0"/>
                <a:t>Example chromatograms for glyphosate.</a:t>
              </a:r>
              <a:endParaRPr lang="en-US" sz="2400" i="1" dirty="0"/>
            </a:p>
          </p:txBody>
        </p:sp>
        <p:sp>
          <p:nvSpPr>
            <p:cNvPr id="67" name="TextBox 66"/>
            <p:cNvSpPr txBox="1"/>
            <p:nvPr/>
          </p:nvSpPr>
          <p:spPr>
            <a:xfrm>
              <a:off x="17265958" y="20199488"/>
              <a:ext cx="4626864" cy="296068"/>
            </a:xfrm>
            <a:prstGeom prst="rect">
              <a:avLst/>
            </a:prstGeom>
            <a:solidFill>
              <a:schemeClr val="accent4"/>
            </a:solidFill>
          </p:spPr>
          <p:txBody>
            <a:bodyPr wrap="square" rtlCol="0">
              <a:spAutoFit/>
            </a:bodyPr>
            <a:lstStyle/>
            <a:p>
              <a:pPr algn="ctr"/>
              <a:r>
                <a:rPr lang="en-US" sz="2000" b="1" dirty="0" smtClean="0"/>
                <a:t>Urine</a:t>
              </a:r>
              <a:endParaRPr lang="en-US" sz="2000" b="1" dirty="0"/>
            </a:p>
          </p:txBody>
        </p:sp>
        <p:sp>
          <p:nvSpPr>
            <p:cNvPr id="68" name="TextBox 67"/>
            <p:cNvSpPr txBox="1"/>
            <p:nvPr/>
          </p:nvSpPr>
          <p:spPr>
            <a:xfrm>
              <a:off x="17281814" y="22885106"/>
              <a:ext cx="4626864" cy="296068"/>
            </a:xfrm>
            <a:prstGeom prst="rect">
              <a:avLst/>
            </a:prstGeom>
            <a:solidFill>
              <a:schemeClr val="accent4"/>
            </a:solidFill>
          </p:spPr>
          <p:txBody>
            <a:bodyPr wrap="square" rtlCol="0">
              <a:spAutoFit/>
            </a:bodyPr>
            <a:lstStyle/>
            <a:p>
              <a:pPr algn="ctr"/>
              <a:r>
                <a:rPr lang="en-US" sz="2000" b="1" dirty="0" smtClean="0"/>
                <a:t>Milk</a:t>
              </a:r>
              <a:endParaRPr lang="en-US" sz="2000" b="1" dirty="0"/>
            </a:p>
          </p:txBody>
        </p:sp>
        <p:sp>
          <p:nvSpPr>
            <p:cNvPr id="69" name="TextBox 68"/>
            <p:cNvSpPr txBox="1"/>
            <p:nvPr/>
          </p:nvSpPr>
          <p:spPr>
            <a:xfrm>
              <a:off x="22616398" y="19380344"/>
              <a:ext cx="4622008" cy="830997"/>
            </a:xfrm>
            <a:prstGeom prst="rect">
              <a:avLst/>
            </a:prstGeom>
            <a:solidFill>
              <a:schemeClr val="accent4">
                <a:lumMod val="60000"/>
                <a:lumOff val="40000"/>
              </a:schemeClr>
            </a:solidFill>
          </p:spPr>
          <p:txBody>
            <a:bodyPr wrap="square" rtlCol="0">
              <a:spAutoFit/>
            </a:bodyPr>
            <a:lstStyle/>
            <a:p>
              <a:r>
                <a:rPr lang="en-US" sz="2400" b="1" i="1" dirty="0" smtClean="0"/>
                <a:t>Figure 3 </a:t>
              </a:r>
              <a:r>
                <a:rPr lang="en-US" sz="2400" i="1" dirty="0" smtClean="0"/>
                <a:t>Example chromatograms for AMPA.</a:t>
              </a:r>
              <a:endParaRPr lang="en-US" sz="2400" i="1" dirty="0"/>
            </a:p>
          </p:txBody>
        </p:sp>
        <p:sp>
          <p:nvSpPr>
            <p:cNvPr id="70" name="TextBox 69"/>
            <p:cNvSpPr txBox="1"/>
            <p:nvPr/>
          </p:nvSpPr>
          <p:spPr>
            <a:xfrm>
              <a:off x="22616398" y="20213136"/>
              <a:ext cx="4626864" cy="296068"/>
            </a:xfrm>
            <a:prstGeom prst="rect">
              <a:avLst/>
            </a:prstGeom>
            <a:solidFill>
              <a:schemeClr val="accent4"/>
            </a:solidFill>
          </p:spPr>
          <p:txBody>
            <a:bodyPr wrap="square" rtlCol="0">
              <a:spAutoFit/>
            </a:bodyPr>
            <a:lstStyle/>
            <a:p>
              <a:pPr algn="ctr"/>
              <a:r>
                <a:rPr lang="en-US" sz="2000" b="1" dirty="0" smtClean="0"/>
                <a:t>Urine</a:t>
              </a:r>
              <a:endParaRPr lang="en-US" sz="2000" b="1" dirty="0"/>
            </a:p>
          </p:txBody>
        </p:sp>
        <p:sp>
          <p:nvSpPr>
            <p:cNvPr id="71" name="TextBox 70"/>
            <p:cNvSpPr txBox="1"/>
            <p:nvPr/>
          </p:nvSpPr>
          <p:spPr>
            <a:xfrm>
              <a:off x="22602750" y="22898754"/>
              <a:ext cx="4626864" cy="296068"/>
            </a:xfrm>
            <a:prstGeom prst="rect">
              <a:avLst/>
            </a:prstGeom>
            <a:solidFill>
              <a:schemeClr val="accent4"/>
            </a:solidFill>
          </p:spPr>
          <p:txBody>
            <a:bodyPr wrap="square" rtlCol="0">
              <a:spAutoFit/>
            </a:bodyPr>
            <a:lstStyle/>
            <a:p>
              <a:pPr algn="ctr"/>
              <a:r>
                <a:rPr lang="en-US" sz="2000" b="1" dirty="0" smtClean="0"/>
                <a:t>Milk</a:t>
              </a:r>
              <a:endParaRPr lang="en-US" sz="2000" b="1" dirty="0"/>
            </a:p>
          </p:txBody>
        </p:sp>
      </p:grpSp>
      <p:graphicFrame>
        <p:nvGraphicFramePr>
          <p:cNvPr id="2" name="Table 1"/>
          <p:cNvGraphicFramePr>
            <a:graphicFrameLocks noGrp="1"/>
          </p:cNvGraphicFramePr>
          <p:nvPr>
            <p:extLst>
              <p:ext uri="{D42A27DB-BD31-4B8C-83A1-F6EECF244321}">
                <p14:modId xmlns:p14="http://schemas.microsoft.com/office/powerpoint/2010/main" val="1680760393"/>
              </p:ext>
            </p:extLst>
          </p:nvPr>
        </p:nvGraphicFramePr>
        <p:xfrm>
          <a:off x="17372401" y="27610041"/>
          <a:ext cx="8998730" cy="3943125"/>
        </p:xfrm>
        <a:graphic>
          <a:graphicData uri="http://schemas.openxmlformats.org/drawingml/2006/table">
            <a:tbl>
              <a:tblPr firstRow="1" bandRow="1">
                <a:tableStyleId>{5C22544A-7EE6-4342-B048-85BDC9FD1C3A}</a:tableStyleId>
              </a:tblPr>
              <a:tblGrid>
                <a:gridCol w="5406808"/>
                <a:gridCol w="3591922"/>
              </a:tblGrid>
              <a:tr h="438125">
                <a:tc gridSpan="2">
                  <a:txBody>
                    <a:bodyPr/>
                    <a:lstStyle/>
                    <a:p>
                      <a:r>
                        <a:rPr lang="en-US" sz="2200" i="1" dirty="0" smtClean="0"/>
                        <a:t>Table 1 </a:t>
                      </a:r>
                      <a:r>
                        <a:rPr lang="en-US" sz="2200" b="0" i="1" dirty="0" smtClean="0"/>
                        <a:t>Characteristics</a:t>
                      </a:r>
                      <a:r>
                        <a:rPr lang="en-US" sz="2200" b="0" i="1" baseline="0" dirty="0" smtClean="0"/>
                        <a:t> of women (n = 41) in study.</a:t>
                      </a:r>
                      <a:endParaRPr lang="en-US" sz="2200" b="0" i="1" dirty="0"/>
                    </a:p>
                  </a:txBody>
                  <a:tcPr/>
                </a:tc>
                <a:tc hMerge="1">
                  <a:txBody>
                    <a:bodyPr/>
                    <a:lstStyle/>
                    <a:p>
                      <a:endParaRPr lang="en-US" sz="3200" dirty="0"/>
                    </a:p>
                  </a:txBody>
                  <a:tcPr/>
                </a:tc>
              </a:tr>
              <a:tr h="438125">
                <a:tc>
                  <a:txBody>
                    <a:bodyPr/>
                    <a:lstStyle/>
                    <a:p>
                      <a:r>
                        <a:rPr lang="en-US" sz="2200" b="1" dirty="0" smtClean="0"/>
                        <a:t>Variable</a:t>
                      </a:r>
                      <a:endParaRPr lang="en-US" sz="2200" b="1" dirty="0"/>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t>Mean ± SEM or #</a:t>
                      </a:r>
                      <a:endParaRPr lang="en-US" sz="2200" b="1" dirty="0"/>
                    </a:p>
                  </a:txBody>
                  <a:tcPr>
                    <a:lnB w="12700" cap="flat" cmpd="sng" algn="ctr">
                      <a:solidFill>
                        <a:schemeClr val="tx1"/>
                      </a:solidFill>
                      <a:prstDash val="solid"/>
                      <a:round/>
                      <a:headEnd type="none" w="med" len="med"/>
                      <a:tailEnd type="none" w="med" len="med"/>
                    </a:lnB>
                  </a:tcPr>
                </a:tc>
              </a:tr>
              <a:tr h="438125">
                <a:tc>
                  <a:txBody>
                    <a:bodyPr/>
                    <a:lstStyle/>
                    <a:p>
                      <a:r>
                        <a:rPr lang="en-US" sz="2200" dirty="0" smtClean="0"/>
                        <a:t>Age (y)</a:t>
                      </a:r>
                      <a:endParaRPr lang="en-US" sz="2200" dirty="0"/>
                    </a:p>
                  </a:txBody>
                  <a:tcPr>
                    <a:lnT w="12700" cap="flat" cmpd="sng" algn="ctr">
                      <a:solidFill>
                        <a:schemeClr val="tx1"/>
                      </a:solidFill>
                      <a:prstDash val="solid"/>
                      <a:round/>
                      <a:headEnd type="none" w="med" len="med"/>
                      <a:tailEnd type="none" w="med" len="med"/>
                    </a:lnT>
                  </a:tcPr>
                </a:tc>
                <a:tc>
                  <a:txBody>
                    <a:bodyPr/>
                    <a:lstStyle/>
                    <a:p>
                      <a:pPr algn="ctr"/>
                      <a:r>
                        <a:rPr lang="en-US" sz="2200" dirty="0" smtClean="0"/>
                        <a:t>29 ± 0.8</a:t>
                      </a:r>
                      <a:endParaRPr lang="en-US" sz="2200" dirty="0"/>
                    </a:p>
                  </a:txBody>
                  <a:tcPr>
                    <a:lnT w="12700" cap="flat" cmpd="sng" algn="ctr">
                      <a:solidFill>
                        <a:schemeClr val="tx1"/>
                      </a:solidFill>
                      <a:prstDash val="solid"/>
                      <a:round/>
                      <a:headEnd type="none" w="med" len="med"/>
                      <a:tailEnd type="none" w="med" len="med"/>
                    </a:lnT>
                  </a:tcPr>
                </a:tc>
              </a:tr>
              <a:tr h="438125">
                <a:tc>
                  <a:txBody>
                    <a:bodyPr/>
                    <a:lstStyle/>
                    <a:p>
                      <a:r>
                        <a:rPr lang="en-US" sz="2200" dirty="0" smtClean="0"/>
                        <a:t>Time postpartum (</a:t>
                      </a:r>
                      <a:r>
                        <a:rPr lang="en-US" sz="2200" dirty="0" err="1" smtClean="0"/>
                        <a:t>mo</a:t>
                      </a:r>
                      <a:r>
                        <a:rPr lang="en-US" sz="2200" dirty="0" smtClean="0"/>
                        <a:t>)</a:t>
                      </a:r>
                      <a:endParaRPr lang="en-US" sz="2200" dirty="0"/>
                    </a:p>
                  </a:txBody>
                  <a:tcPr/>
                </a:tc>
                <a:tc>
                  <a:txBody>
                    <a:bodyPr/>
                    <a:lstStyle/>
                    <a:p>
                      <a:pPr algn="ctr"/>
                      <a:r>
                        <a:rPr lang="en-US" sz="2200" dirty="0" smtClean="0"/>
                        <a:t>2.2 ± 0.1</a:t>
                      </a:r>
                      <a:endParaRPr lang="en-US" sz="2200" dirty="0"/>
                    </a:p>
                  </a:txBody>
                  <a:tcPr/>
                </a:tc>
              </a:tr>
              <a:tr h="438125">
                <a:tc>
                  <a:txBody>
                    <a:bodyPr/>
                    <a:lstStyle/>
                    <a:p>
                      <a:r>
                        <a:rPr lang="en-US" sz="2200" dirty="0" smtClean="0"/>
                        <a:t>Parity (#)</a:t>
                      </a:r>
                      <a:endParaRPr lang="en-US" sz="2200" dirty="0"/>
                    </a:p>
                  </a:txBody>
                  <a:tcPr/>
                </a:tc>
                <a:tc>
                  <a:txBody>
                    <a:bodyPr/>
                    <a:lstStyle/>
                    <a:p>
                      <a:pPr algn="ctr"/>
                      <a:r>
                        <a:rPr lang="en-US" sz="2200" dirty="0" smtClean="0"/>
                        <a:t>1.8 ± 0.2</a:t>
                      </a:r>
                      <a:endParaRPr lang="en-US" sz="2200" dirty="0"/>
                    </a:p>
                  </a:txBody>
                  <a:tcPr/>
                </a:tc>
              </a:tr>
              <a:tr h="438125">
                <a:tc>
                  <a:txBody>
                    <a:bodyPr/>
                    <a:lstStyle/>
                    <a:p>
                      <a:r>
                        <a:rPr lang="en-US" sz="2200" dirty="0" smtClean="0"/>
                        <a:t>Body mass index (kg/m</a:t>
                      </a:r>
                      <a:r>
                        <a:rPr lang="en-US" sz="2200" baseline="30000" dirty="0" smtClean="0"/>
                        <a:t>2</a:t>
                      </a:r>
                      <a:r>
                        <a:rPr lang="en-US" sz="2200" dirty="0" smtClean="0"/>
                        <a:t>)</a:t>
                      </a:r>
                      <a:endParaRPr lang="en-US" sz="2200" dirty="0"/>
                    </a:p>
                  </a:txBody>
                  <a:tcPr/>
                </a:tc>
                <a:tc>
                  <a:txBody>
                    <a:bodyPr/>
                    <a:lstStyle/>
                    <a:p>
                      <a:pPr algn="ctr"/>
                      <a:r>
                        <a:rPr lang="en-US" sz="2200" dirty="0" smtClean="0"/>
                        <a:t>30.2 ± 3.4</a:t>
                      </a:r>
                      <a:endParaRPr lang="en-US" sz="2200" dirty="0"/>
                    </a:p>
                  </a:txBody>
                  <a:tcPr/>
                </a:tc>
              </a:tr>
              <a:tr h="438125">
                <a:tc>
                  <a:txBody>
                    <a:bodyPr/>
                    <a:lstStyle/>
                    <a:p>
                      <a:pPr marL="0" marR="0" indent="0" algn="l" defTabSz="4389120" rtl="0" eaLnBrk="1" fontAlgn="auto" latinLnBrk="0" hangingPunct="1">
                        <a:lnSpc>
                          <a:spcPct val="100000"/>
                        </a:lnSpc>
                        <a:spcBef>
                          <a:spcPts val="0"/>
                        </a:spcBef>
                        <a:spcAft>
                          <a:spcPts val="0"/>
                        </a:spcAft>
                        <a:buClrTx/>
                        <a:buSzTx/>
                        <a:buFontTx/>
                        <a:buNone/>
                        <a:tabLst/>
                        <a:defRPr/>
                      </a:pPr>
                      <a:r>
                        <a:rPr lang="en-US" sz="2200" dirty="0" smtClean="0"/>
                        <a:t>Lived on or near a farm/ranch</a:t>
                      </a:r>
                    </a:p>
                  </a:txBody>
                  <a:tcPr/>
                </a:tc>
                <a:tc>
                  <a:txBody>
                    <a:bodyPr/>
                    <a:lstStyle/>
                    <a:p>
                      <a:pPr algn="ctr"/>
                      <a:r>
                        <a:rPr lang="en-US" sz="2200" dirty="0" smtClean="0"/>
                        <a:t>10 (25%)</a:t>
                      </a:r>
                      <a:endParaRPr lang="en-US" sz="2200" dirty="0"/>
                    </a:p>
                  </a:txBody>
                  <a:tcPr/>
                </a:tc>
              </a:tr>
              <a:tr h="438125">
                <a:tc>
                  <a:txBody>
                    <a:bodyPr/>
                    <a:lstStyle/>
                    <a:p>
                      <a:r>
                        <a:rPr lang="en-US" sz="2200" dirty="0" smtClean="0"/>
                        <a:t>Strictly</a:t>
                      </a:r>
                      <a:r>
                        <a:rPr lang="en-US" sz="2200" baseline="0" dirty="0" smtClean="0"/>
                        <a:t> or mainly “organic” food choices</a:t>
                      </a:r>
                      <a:endParaRPr lang="en-US" sz="2200" dirty="0"/>
                    </a:p>
                  </a:txBody>
                  <a:tcPr/>
                </a:tc>
                <a:tc>
                  <a:txBody>
                    <a:bodyPr/>
                    <a:lstStyle/>
                    <a:p>
                      <a:pPr algn="ctr"/>
                      <a:r>
                        <a:rPr lang="en-US" sz="2200" dirty="0" smtClean="0"/>
                        <a:t>17 (42%)</a:t>
                      </a:r>
                      <a:endParaRPr lang="en-US" sz="2200" dirty="0"/>
                    </a:p>
                  </a:txBody>
                  <a:tcPr/>
                </a:tc>
              </a:tr>
              <a:tr h="438125">
                <a:tc>
                  <a:txBody>
                    <a:bodyPr/>
                    <a:lstStyle/>
                    <a:p>
                      <a:r>
                        <a:rPr lang="en-US" sz="2200" dirty="0" smtClean="0"/>
                        <a:t>Had personally mixed herbicide</a:t>
                      </a:r>
                      <a:endParaRPr lang="en-US" sz="2200" dirty="0"/>
                    </a:p>
                  </a:txBody>
                  <a:tcPr/>
                </a:tc>
                <a:tc>
                  <a:txBody>
                    <a:bodyPr/>
                    <a:lstStyle/>
                    <a:p>
                      <a:pPr algn="ctr"/>
                      <a:r>
                        <a:rPr lang="en-US" sz="2200" dirty="0" smtClean="0"/>
                        <a:t>6 (15%)</a:t>
                      </a:r>
                      <a:endParaRPr lang="en-US" sz="2200" dirty="0"/>
                    </a:p>
                  </a:txBody>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881535799"/>
              </p:ext>
            </p:extLst>
          </p:nvPr>
        </p:nvGraphicFramePr>
        <p:xfrm>
          <a:off x="29751194" y="6490897"/>
          <a:ext cx="6184900" cy="13933170"/>
        </p:xfrm>
        <a:graphic>
          <a:graphicData uri="http://schemas.openxmlformats.org/drawingml/2006/table">
            <a:tbl>
              <a:tblPr>
                <a:tableStyleId>{5C22544A-7EE6-4342-B048-85BDC9FD1C3A}</a:tableStyleId>
              </a:tblPr>
              <a:tblGrid>
                <a:gridCol w="608975"/>
                <a:gridCol w="1284556"/>
                <a:gridCol w="903947"/>
                <a:gridCol w="1864985"/>
                <a:gridCol w="1522437"/>
              </a:tblGrid>
              <a:tr h="266700">
                <a:tc gridSpan="5">
                  <a:txBody>
                    <a:bodyPr/>
                    <a:lstStyle/>
                    <a:p>
                      <a:pPr algn="l" fontAlgn="b"/>
                      <a:r>
                        <a:rPr lang="en-US" sz="2400" b="1" i="1" u="none" strike="noStrike" dirty="0">
                          <a:effectLst/>
                        </a:rPr>
                        <a:t>Table </a:t>
                      </a:r>
                      <a:r>
                        <a:rPr lang="en-US" sz="2400" b="1" i="1" u="none" strike="noStrike" dirty="0" smtClean="0">
                          <a:effectLst/>
                        </a:rPr>
                        <a:t>2 </a:t>
                      </a:r>
                      <a:r>
                        <a:rPr lang="en-US" sz="2400" b="0" i="1" u="none" strike="noStrike" dirty="0">
                          <a:effectLst/>
                        </a:rPr>
                        <a:t>Milk and urine glyphosate and AMPA </a:t>
                      </a:r>
                      <a:r>
                        <a:rPr lang="en-US" sz="2400" b="0" i="1" u="none" strike="noStrike" dirty="0" smtClean="0">
                          <a:effectLst/>
                        </a:rPr>
                        <a:t>concentrations.</a:t>
                      </a:r>
                      <a:endParaRPr lang="en-US" sz="2400" b="0" i="1"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8125">
                <a:tc>
                  <a:txBody>
                    <a:bodyPr/>
                    <a:lstStyle/>
                    <a:p>
                      <a:pPr algn="ctr" fontAlgn="b"/>
                      <a:r>
                        <a:rPr lang="en-US" sz="2000" b="0" u="none" strike="noStrike">
                          <a:effectLst/>
                        </a:rPr>
                        <a:t>ID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Milk Glyphosate</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Milk AMPA</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Urine Glyphosate (µg/L)</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Urine AMPA  (µg/L)</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&lt;LOD</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0.13</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0.60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0.42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0.44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0">
                <a:tc>
                  <a:txBody>
                    <a:bodyPr/>
                    <a:lstStyle/>
                    <a:p>
                      <a:pPr algn="ctr" fontAlgn="b"/>
                      <a:r>
                        <a:rPr lang="en-US" sz="2000" b="0" u="none" strike="noStrike">
                          <a:effectLst/>
                        </a:rPr>
                        <a:t>1008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1.06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1.27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1009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0.78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0.69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1.09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0.90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0.43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0.18</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1.25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1.33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1019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0.45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&lt;LOD</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169564">
                <a:tc>
                  <a:txBody>
                    <a:bodyPr/>
                    <a:lstStyle/>
                    <a:p>
                      <a:pPr algn="ctr" fontAlgn="b"/>
                      <a:r>
                        <a:rPr lang="en-US" sz="2000" b="0" u="none" strike="noStrike">
                          <a:effectLst/>
                        </a:rPr>
                        <a:t>1027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1029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0.47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0.16</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0.22</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0.22</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0.36</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1038</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1.93</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0.55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1039</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&lt;0.10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238125">
                <a:tc>
                  <a:txBody>
                    <a:bodyPr/>
                    <a:lstStyle/>
                    <a:p>
                      <a:pPr algn="ctr" fontAlgn="b"/>
                      <a:r>
                        <a:rPr lang="en-US" sz="2000" b="0" u="none" strike="noStrike">
                          <a:effectLst/>
                        </a:rPr>
                        <a:t>1040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0.34</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0.31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r h="300361">
                <a:tc>
                  <a:txBody>
                    <a:bodyPr/>
                    <a:lstStyle/>
                    <a:p>
                      <a:pPr algn="ctr" fontAlgn="b"/>
                      <a:r>
                        <a:rPr lang="en-US" sz="2000" b="0" u="none" strike="noStrike">
                          <a:effectLst/>
                        </a:rPr>
                        <a:t>1041</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&lt;LOD</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a:effectLst/>
                        </a:rPr>
                        <a:t>0.14</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c>
                  <a:txBody>
                    <a:bodyPr/>
                    <a:lstStyle/>
                    <a:p>
                      <a:pPr algn="ctr" fontAlgn="b"/>
                      <a:r>
                        <a:rPr lang="en-US" sz="2000" b="0" u="none" strike="noStrike" dirty="0">
                          <a:effectLst/>
                        </a:rPr>
                        <a:t>0.19</a:t>
                      </a:r>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accent1">
                        <a:tint val="20000"/>
                        <a:alpha val="64000"/>
                      </a:schemeClr>
                    </a:solidFill>
                  </a:tcPr>
                </a:tc>
              </a:tr>
            </a:tbl>
          </a:graphicData>
        </a:graphic>
      </p:graphicFrame>
      <p:grpSp>
        <p:nvGrpSpPr>
          <p:cNvPr id="30" name="Group 29"/>
          <p:cNvGrpSpPr/>
          <p:nvPr/>
        </p:nvGrpSpPr>
        <p:grpSpPr>
          <a:xfrm>
            <a:off x="36375535" y="11856774"/>
            <a:ext cx="7192243" cy="5655711"/>
            <a:chOff x="36544450" y="11221537"/>
            <a:chExt cx="7192243" cy="5655711"/>
          </a:xfrm>
        </p:grpSpPr>
        <p:pic>
          <p:nvPicPr>
            <p:cNvPr id="4" name="Picture 3"/>
            <p:cNvPicPr>
              <a:picLocks noChangeAspect="1"/>
            </p:cNvPicPr>
            <p:nvPr/>
          </p:nvPicPr>
          <p:blipFill rotWithShape="1">
            <a:blip r:embed="rId7"/>
            <a:srcRect b="15102"/>
            <a:stretch/>
          </p:blipFill>
          <p:spPr>
            <a:xfrm>
              <a:off x="36550165" y="11958659"/>
              <a:ext cx="3537585" cy="2062066"/>
            </a:xfrm>
            <a:prstGeom prst="rect">
              <a:avLst/>
            </a:prstGeom>
            <a:solidFill>
              <a:schemeClr val="bg1">
                <a:alpha val="47000"/>
              </a:schemeClr>
            </a:solidFill>
          </p:spPr>
        </p:pic>
        <p:pic>
          <p:nvPicPr>
            <p:cNvPr id="26" name="Picture 25"/>
            <p:cNvPicPr>
              <a:picLocks noChangeAspect="1"/>
            </p:cNvPicPr>
            <p:nvPr/>
          </p:nvPicPr>
          <p:blipFill rotWithShape="1">
            <a:blip r:embed="rId8"/>
            <a:srcRect b="16045"/>
            <a:stretch/>
          </p:blipFill>
          <p:spPr>
            <a:xfrm>
              <a:off x="40152630" y="11970239"/>
              <a:ext cx="3537585" cy="2048758"/>
            </a:xfrm>
            <a:prstGeom prst="rect">
              <a:avLst/>
            </a:prstGeom>
          </p:spPr>
        </p:pic>
        <p:pic>
          <p:nvPicPr>
            <p:cNvPr id="28" name="Picture 27"/>
            <p:cNvPicPr>
              <a:picLocks noChangeAspect="1"/>
            </p:cNvPicPr>
            <p:nvPr/>
          </p:nvPicPr>
          <p:blipFill rotWithShape="1">
            <a:blip r:embed="rId9"/>
            <a:srcRect b="15824"/>
            <a:stretch/>
          </p:blipFill>
          <p:spPr>
            <a:xfrm>
              <a:off x="40193393" y="14815177"/>
              <a:ext cx="3543300" cy="2039719"/>
            </a:xfrm>
            <a:prstGeom prst="rect">
              <a:avLst/>
            </a:prstGeom>
          </p:spPr>
        </p:pic>
        <p:pic>
          <p:nvPicPr>
            <p:cNvPr id="17" name="Picture 16"/>
            <p:cNvPicPr>
              <a:picLocks noChangeAspect="1"/>
            </p:cNvPicPr>
            <p:nvPr/>
          </p:nvPicPr>
          <p:blipFill rotWithShape="1">
            <a:blip r:embed="rId10"/>
            <a:srcRect b="14297"/>
            <a:stretch/>
          </p:blipFill>
          <p:spPr>
            <a:xfrm>
              <a:off x="36563500" y="14795629"/>
              <a:ext cx="3577590" cy="2081619"/>
            </a:xfrm>
            <a:prstGeom prst="rect">
              <a:avLst/>
            </a:prstGeom>
          </p:spPr>
        </p:pic>
        <p:sp>
          <p:nvSpPr>
            <p:cNvPr id="15" name="TextBox 14"/>
            <p:cNvSpPr txBox="1"/>
            <p:nvPr/>
          </p:nvSpPr>
          <p:spPr>
            <a:xfrm>
              <a:off x="37852322" y="12511425"/>
              <a:ext cx="933269" cy="369332"/>
            </a:xfrm>
            <a:prstGeom prst="rect">
              <a:avLst/>
            </a:prstGeom>
            <a:noFill/>
          </p:spPr>
          <p:txBody>
            <a:bodyPr wrap="none" rtlCol="0">
              <a:spAutoFit/>
            </a:bodyPr>
            <a:lstStyle/>
            <a:p>
              <a:r>
                <a:rPr lang="en-US" sz="1800" i="1" dirty="0" smtClean="0"/>
                <a:t>P</a:t>
              </a:r>
              <a:r>
                <a:rPr lang="en-US" sz="1800" dirty="0" smtClean="0"/>
                <a:t> = 0.14</a:t>
              </a:r>
              <a:endParaRPr lang="en-US" sz="1800" dirty="0"/>
            </a:p>
          </p:txBody>
        </p:sp>
        <p:sp>
          <p:nvSpPr>
            <p:cNvPr id="29" name="TextBox 28"/>
            <p:cNvSpPr txBox="1"/>
            <p:nvPr/>
          </p:nvSpPr>
          <p:spPr>
            <a:xfrm>
              <a:off x="36544450" y="11221537"/>
              <a:ext cx="7145765" cy="769441"/>
            </a:xfrm>
            <a:prstGeom prst="rect">
              <a:avLst/>
            </a:prstGeom>
            <a:solidFill>
              <a:schemeClr val="accent4">
                <a:lumMod val="40000"/>
                <a:lumOff val="60000"/>
              </a:schemeClr>
            </a:solidFill>
          </p:spPr>
          <p:txBody>
            <a:bodyPr wrap="square" rtlCol="0">
              <a:spAutoFit/>
            </a:bodyPr>
            <a:lstStyle/>
            <a:p>
              <a:r>
                <a:rPr lang="en-US" sz="2200" b="1" i="1" dirty="0" smtClean="0"/>
                <a:t>Figure 4 </a:t>
              </a:r>
              <a:r>
                <a:rPr lang="en-US" sz="2200" i="1" dirty="0" smtClean="0"/>
                <a:t>Relationships between food preferences or location of residence and urine glyphosate concentration.</a:t>
              </a:r>
              <a:endParaRPr lang="en-US" sz="2200" i="1" dirty="0"/>
            </a:p>
          </p:txBody>
        </p:sp>
        <p:sp>
          <p:nvSpPr>
            <p:cNvPr id="72" name="TextBox 71"/>
            <p:cNvSpPr txBox="1"/>
            <p:nvPr/>
          </p:nvSpPr>
          <p:spPr>
            <a:xfrm>
              <a:off x="36566163" y="14083646"/>
              <a:ext cx="7170530" cy="769441"/>
            </a:xfrm>
            <a:prstGeom prst="rect">
              <a:avLst/>
            </a:prstGeom>
            <a:solidFill>
              <a:schemeClr val="accent4">
                <a:lumMod val="40000"/>
                <a:lumOff val="60000"/>
              </a:schemeClr>
            </a:solidFill>
          </p:spPr>
          <p:txBody>
            <a:bodyPr wrap="square" rtlCol="0">
              <a:spAutoFit/>
            </a:bodyPr>
            <a:lstStyle/>
            <a:p>
              <a:r>
                <a:rPr lang="en-US" sz="2200" b="1" i="1" dirty="0" smtClean="0"/>
                <a:t>Figure 5 </a:t>
              </a:r>
              <a:r>
                <a:rPr lang="en-US" sz="2200" i="1" dirty="0" smtClean="0"/>
                <a:t>Relationships between food preferences or location of residence and urine AMPA concentration.</a:t>
              </a:r>
              <a:endParaRPr lang="en-US" sz="2200" i="1" dirty="0"/>
            </a:p>
          </p:txBody>
        </p:sp>
        <p:sp>
          <p:nvSpPr>
            <p:cNvPr id="74" name="TextBox 73"/>
            <p:cNvSpPr txBox="1"/>
            <p:nvPr/>
          </p:nvSpPr>
          <p:spPr>
            <a:xfrm>
              <a:off x="41555572" y="15309471"/>
              <a:ext cx="933269" cy="369332"/>
            </a:xfrm>
            <a:prstGeom prst="rect">
              <a:avLst/>
            </a:prstGeom>
            <a:noFill/>
          </p:spPr>
          <p:txBody>
            <a:bodyPr wrap="none" rtlCol="0">
              <a:spAutoFit/>
            </a:bodyPr>
            <a:lstStyle/>
            <a:p>
              <a:r>
                <a:rPr lang="en-US" sz="1800" i="1" dirty="0" smtClean="0"/>
                <a:t>P</a:t>
              </a:r>
              <a:r>
                <a:rPr lang="en-US" sz="1800" dirty="0" smtClean="0"/>
                <a:t> = 0.25</a:t>
              </a:r>
              <a:endParaRPr lang="en-US" sz="1800" dirty="0"/>
            </a:p>
          </p:txBody>
        </p:sp>
        <p:sp>
          <p:nvSpPr>
            <p:cNvPr id="76" name="TextBox 75"/>
            <p:cNvSpPr txBox="1"/>
            <p:nvPr/>
          </p:nvSpPr>
          <p:spPr>
            <a:xfrm>
              <a:off x="41555572" y="12511425"/>
              <a:ext cx="933269" cy="369332"/>
            </a:xfrm>
            <a:prstGeom prst="rect">
              <a:avLst/>
            </a:prstGeom>
            <a:noFill/>
          </p:spPr>
          <p:txBody>
            <a:bodyPr wrap="none" rtlCol="0">
              <a:spAutoFit/>
            </a:bodyPr>
            <a:lstStyle/>
            <a:p>
              <a:r>
                <a:rPr lang="en-US" sz="1800" i="1" dirty="0" smtClean="0"/>
                <a:t>P</a:t>
              </a:r>
              <a:r>
                <a:rPr lang="en-US" sz="1800" dirty="0" smtClean="0"/>
                <a:t> = 0.88</a:t>
              </a:r>
              <a:endParaRPr lang="en-US" sz="1800" dirty="0"/>
            </a:p>
          </p:txBody>
        </p:sp>
        <p:sp>
          <p:nvSpPr>
            <p:cNvPr id="81" name="TextBox 80"/>
            <p:cNvSpPr txBox="1"/>
            <p:nvPr/>
          </p:nvSpPr>
          <p:spPr>
            <a:xfrm>
              <a:off x="37885660" y="15295249"/>
              <a:ext cx="1059881" cy="369332"/>
            </a:xfrm>
            <a:prstGeom prst="rect">
              <a:avLst/>
            </a:prstGeom>
            <a:noFill/>
          </p:spPr>
          <p:txBody>
            <a:bodyPr wrap="square" rtlCol="0">
              <a:spAutoFit/>
            </a:bodyPr>
            <a:lstStyle/>
            <a:p>
              <a:r>
                <a:rPr lang="en-US" sz="1800" i="1" dirty="0" smtClean="0"/>
                <a:t>P</a:t>
              </a:r>
              <a:r>
                <a:rPr lang="en-US" sz="1800" dirty="0" smtClean="0"/>
                <a:t> = 0.14</a:t>
              </a:r>
              <a:endParaRPr lang="en-US" sz="1800" dirty="0"/>
            </a:p>
          </p:txBody>
        </p:sp>
      </p:grpSp>
      <p:graphicFrame>
        <p:nvGraphicFramePr>
          <p:cNvPr id="82" name="Table 81"/>
          <p:cNvGraphicFramePr>
            <a:graphicFrameLocks noGrp="1"/>
          </p:cNvGraphicFramePr>
          <p:nvPr>
            <p:extLst>
              <p:ext uri="{D42A27DB-BD31-4B8C-83A1-F6EECF244321}">
                <p14:modId xmlns:p14="http://schemas.microsoft.com/office/powerpoint/2010/main" val="3349155808"/>
              </p:ext>
            </p:extLst>
          </p:nvPr>
        </p:nvGraphicFramePr>
        <p:xfrm>
          <a:off x="36428907" y="7959672"/>
          <a:ext cx="7085498" cy="3108960"/>
        </p:xfrm>
        <a:graphic>
          <a:graphicData uri="http://schemas.openxmlformats.org/drawingml/2006/table">
            <a:tbl>
              <a:tblPr firstRow="1" bandRow="1">
                <a:tableStyleId>{5C22544A-7EE6-4342-B048-85BDC9FD1C3A}</a:tableStyleId>
              </a:tblPr>
              <a:tblGrid>
                <a:gridCol w="4257259"/>
                <a:gridCol w="2828239"/>
              </a:tblGrid>
              <a:tr h="211803">
                <a:tc gridSpan="2">
                  <a:txBody>
                    <a:bodyPr/>
                    <a:lstStyle/>
                    <a:p>
                      <a:r>
                        <a:rPr lang="en-US" sz="2400" i="1" dirty="0" smtClean="0"/>
                        <a:t>Table 3 </a:t>
                      </a:r>
                      <a:r>
                        <a:rPr lang="en-US" sz="2400" b="0" i="1" dirty="0" smtClean="0"/>
                        <a:t>Average</a:t>
                      </a:r>
                      <a:r>
                        <a:rPr lang="en-US" sz="2400" b="0" i="1" baseline="0" dirty="0" smtClean="0"/>
                        <a:t> milk and urine glyphosate and AMPA concentrations.</a:t>
                      </a:r>
                      <a:endParaRPr lang="en-US" sz="2400" b="0" i="1" dirty="0"/>
                    </a:p>
                  </a:txBody>
                  <a:tcPr/>
                </a:tc>
                <a:tc hMerge="1">
                  <a:txBody>
                    <a:bodyPr/>
                    <a:lstStyle/>
                    <a:p>
                      <a:endParaRPr lang="en-US" sz="3200" dirty="0"/>
                    </a:p>
                  </a:txBody>
                  <a:tcPr/>
                </a:tc>
              </a:tr>
              <a:tr h="200655">
                <a:tc>
                  <a:txBody>
                    <a:bodyPr/>
                    <a:lstStyle/>
                    <a:p>
                      <a:r>
                        <a:rPr lang="en-US" sz="2400" b="1" dirty="0" smtClean="0"/>
                        <a:t>Variable</a:t>
                      </a:r>
                      <a:endParaRPr lang="en-US" sz="2400" b="1" dirty="0"/>
                    </a:p>
                  </a:txBody>
                  <a:tcPr>
                    <a:lnB w="12700" cap="flat" cmpd="sng" algn="ctr">
                      <a:solidFill>
                        <a:schemeClr val="tx1"/>
                      </a:solidFill>
                      <a:prstDash val="solid"/>
                      <a:round/>
                      <a:headEnd type="none" w="med" len="med"/>
                      <a:tailEnd type="none" w="med" len="med"/>
                    </a:lnB>
                  </a:tcPr>
                </a:tc>
                <a:tc>
                  <a:txBody>
                    <a:bodyPr/>
                    <a:lstStyle/>
                    <a:p>
                      <a:pPr algn="ctr"/>
                      <a:r>
                        <a:rPr lang="en-US" sz="2400" b="1" dirty="0" smtClean="0"/>
                        <a:t>Mean ± SEM </a:t>
                      </a:r>
                      <a:endParaRPr lang="en-US" sz="2400" b="1" dirty="0"/>
                    </a:p>
                  </a:txBody>
                  <a:tcPr>
                    <a:lnB w="12700" cap="flat" cmpd="sng" algn="ctr">
                      <a:solidFill>
                        <a:schemeClr val="tx1"/>
                      </a:solidFill>
                      <a:prstDash val="solid"/>
                      <a:round/>
                      <a:headEnd type="none" w="med" len="med"/>
                      <a:tailEnd type="none" w="med" len="med"/>
                    </a:lnB>
                  </a:tcPr>
                </a:tc>
              </a:tr>
              <a:tr h="200655">
                <a:tc>
                  <a:txBody>
                    <a:bodyPr/>
                    <a:lstStyle/>
                    <a:p>
                      <a:pPr marL="0" marR="0" lvl="1" indent="0" algn="l" defTabSz="4389120" rtl="0" eaLnBrk="1" fontAlgn="auto" latinLnBrk="0" hangingPunct="1">
                        <a:lnSpc>
                          <a:spcPct val="100000"/>
                        </a:lnSpc>
                        <a:spcBef>
                          <a:spcPts val="0"/>
                        </a:spcBef>
                        <a:spcAft>
                          <a:spcPts val="0"/>
                        </a:spcAft>
                        <a:buClrTx/>
                        <a:buSzTx/>
                        <a:buFontTx/>
                        <a:buNone/>
                        <a:tabLst/>
                        <a:defRPr/>
                      </a:pPr>
                      <a:r>
                        <a:rPr lang="en-US" sz="2400" dirty="0" smtClean="0"/>
                        <a:t>Milk glyphosate (</a:t>
                      </a:r>
                      <a:r>
                        <a:rPr lang="en-US" sz="2400" dirty="0" smtClean="0">
                          <a:latin typeface="Calibri" panose="020F0502020204030204" pitchFamily="34" charset="0"/>
                        </a:rPr>
                        <a:t>µg/L)</a:t>
                      </a:r>
                      <a:endParaRPr lang="en-US" sz="2400" dirty="0" smtClean="0"/>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t>≤ LOD</a:t>
                      </a:r>
                      <a:endParaRPr lang="en-US" sz="2400" dirty="0"/>
                    </a:p>
                  </a:txBody>
                  <a:tcPr>
                    <a:lnT w="12700" cap="flat" cmpd="sng" algn="ctr">
                      <a:solidFill>
                        <a:schemeClr val="tx1"/>
                      </a:solidFill>
                      <a:prstDash val="solid"/>
                      <a:round/>
                      <a:headEnd type="none" w="med" len="med"/>
                      <a:tailEnd type="none" w="med" len="med"/>
                    </a:lnT>
                  </a:tcPr>
                </a:tc>
              </a:tr>
              <a:tr h="200655">
                <a:tc>
                  <a:txBody>
                    <a:bodyPr/>
                    <a:lstStyle/>
                    <a:p>
                      <a:pPr marL="0" marR="0" lvl="1" indent="0" algn="l" defTabSz="4389120" rtl="0" eaLnBrk="1" fontAlgn="auto" latinLnBrk="0" hangingPunct="1">
                        <a:lnSpc>
                          <a:spcPct val="100000"/>
                        </a:lnSpc>
                        <a:spcBef>
                          <a:spcPts val="0"/>
                        </a:spcBef>
                        <a:spcAft>
                          <a:spcPts val="0"/>
                        </a:spcAft>
                        <a:buClrTx/>
                        <a:buSzTx/>
                        <a:buFontTx/>
                        <a:buNone/>
                        <a:tabLst/>
                        <a:defRPr/>
                      </a:pPr>
                      <a:r>
                        <a:rPr lang="en-US" sz="2400" dirty="0" smtClean="0"/>
                        <a:t>Milk AMPA (</a:t>
                      </a:r>
                      <a:r>
                        <a:rPr lang="en-US" sz="2400" dirty="0" smtClean="0">
                          <a:latin typeface="Calibri" panose="020F0502020204030204" pitchFamily="34" charset="0"/>
                        </a:rPr>
                        <a:t>µg/L)</a:t>
                      </a:r>
                      <a:endParaRPr lang="en-US" sz="2400" dirty="0" smtClean="0"/>
                    </a:p>
                  </a:txBody>
                  <a:tcPr/>
                </a:tc>
                <a:tc>
                  <a:txBody>
                    <a:bodyPr/>
                    <a:lstStyle/>
                    <a:p>
                      <a:pPr algn="ctr"/>
                      <a:r>
                        <a:rPr lang="en-US" sz="2400" dirty="0" smtClean="0"/>
                        <a:t>≤ LOD</a:t>
                      </a:r>
                      <a:endParaRPr lang="en-US" sz="2400" dirty="0"/>
                    </a:p>
                  </a:txBody>
                  <a:tcPr/>
                </a:tc>
              </a:tr>
              <a:tr h="200655">
                <a:tc>
                  <a:txBody>
                    <a:bodyPr/>
                    <a:lstStyle/>
                    <a:p>
                      <a:pPr marL="0" marR="0" lvl="1" indent="0" algn="l" defTabSz="4389120" rtl="0" eaLnBrk="1" fontAlgn="auto" latinLnBrk="0" hangingPunct="1">
                        <a:lnSpc>
                          <a:spcPct val="100000"/>
                        </a:lnSpc>
                        <a:spcBef>
                          <a:spcPts val="0"/>
                        </a:spcBef>
                        <a:spcAft>
                          <a:spcPts val="0"/>
                        </a:spcAft>
                        <a:buClrTx/>
                        <a:buSzTx/>
                        <a:buFontTx/>
                        <a:buNone/>
                        <a:tabLst/>
                        <a:defRPr/>
                      </a:pPr>
                      <a:r>
                        <a:rPr lang="en-US" sz="2400" dirty="0" smtClean="0"/>
                        <a:t>Urine glyphosate (</a:t>
                      </a:r>
                      <a:r>
                        <a:rPr lang="en-US" sz="2400" dirty="0" smtClean="0">
                          <a:latin typeface="Calibri" panose="020F0502020204030204" pitchFamily="34" charset="0"/>
                        </a:rPr>
                        <a:t>µg/L)</a:t>
                      </a:r>
                      <a:endParaRPr lang="en-US" sz="2400" dirty="0"/>
                    </a:p>
                  </a:txBody>
                  <a:tcPr/>
                </a:tc>
                <a:tc>
                  <a:txBody>
                    <a:bodyPr/>
                    <a:lstStyle/>
                    <a:p>
                      <a:pPr algn="ctr"/>
                      <a:r>
                        <a:rPr lang="en-US" sz="2400" dirty="0" smtClean="0"/>
                        <a:t>0.28 ± 0.06</a:t>
                      </a:r>
                      <a:endParaRPr lang="en-US" sz="2400" dirty="0"/>
                    </a:p>
                  </a:txBody>
                  <a:tcPr/>
                </a:tc>
              </a:tr>
              <a:tr h="200655">
                <a:tc>
                  <a:txBody>
                    <a:bodyPr/>
                    <a:lstStyle/>
                    <a:p>
                      <a:pPr marL="0" marR="0" lvl="1" indent="0" algn="l" defTabSz="4389120" rtl="0" eaLnBrk="1" fontAlgn="auto" latinLnBrk="0" hangingPunct="1">
                        <a:lnSpc>
                          <a:spcPct val="100000"/>
                        </a:lnSpc>
                        <a:spcBef>
                          <a:spcPts val="0"/>
                        </a:spcBef>
                        <a:spcAft>
                          <a:spcPts val="0"/>
                        </a:spcAft>
                        <a:buClrTx/>
                        <a:buSzTx/>
                        <a:buFontTx/>
                        <a:buNone/>
                        <a:tabLst/>
                        <a:defRPr/>
                      </a:pPr>
                      <a:r>
                        <a:rPr lang="en-US" sz="2400" dirty="0" smtClean="0"/>
                        <a:t>Urine AMPA (</a:t>
                      </a:r>
                      <a:r>
                        <a:rPr lang="en-US" sz="2400" dirty="0" smtClean="0">
                          <a:latin typeface="Calibri" panose="020F0502020204030204" pitchFamily="34" charset="0"/>
                        </a:rPr>
                        <a:t>µg/L)</a:t>
                      </a:r>
                      <a:endParaRPr lang="en-US" sz="2400" dirty="0"/>
                    </a:p>
                  </a:txBody>
                  <a:tcPr/>
                </a:tc>
                <a:tc>
                  <a:txBody>
                    <a:bodyPr/>
                    <a:lstStyle/>
                    <a:p>
                      <a:pPr algn="ctr"/>
                      <a:r>
                        <a:rPr lang="en-US" sz="2400" dirty="0" smtClean="0"/>
                        <a:t>0.30 ± 0.05</a:t>
                      </a:r>
                      <a:endParaRPr lang="en-US" sz="2400" dirty="0"/>
                    </a:p>
                  </a:txBody>
                  <a:tcPr/>
                </a:tc>
              </a:tr>
            </a:tbl>
          </a:graphicData>
        </a:graphic>
      </p:graphicFrame>
      <p:sp>
        <p:nvSpPr>
          <p:cNvPr id="85" name="TextBox 84"/>
          <p:cNvSpPr txBox="1"/>
          <p:nvPr/>
        </p:nvSpPr>
        <p:spPr>
          <a:xfrm>
            <a:off x="36418141" y="17474634"/>
            <a:ext cx="7145765" cy="1477328"/>
          </a:xfrm>
          <a:prstGeom prst="rect">
            <a:avLst/>
          </a:prstGeom>
          <a:solidFill>
            <a:schemeClr val="bg1">
              <a:alpha val="53000"/>
            </a:schemeClr>
          </a:solidFill>
        </p:spPr>
        <p:txBody>
          <a:bodyPr wrap="square" rtlCol="0">
            <a:spAutoFit/>
          </a:bodyPr>
          <a:lstStyle/>
          <a:p>
            <a:r>
              <a:rPr lang="en-US" sz="3000" dirty="0" smtClean="0">
                <a:latin typeface="Calibri" panose="020F0502020204030204" pitchFamily="34" charset="0"/>
              </a:rPr>
              <a:t>Adjusting for covariates (age, time postpartum, BMI, parity) did not alter these conclusions.</a:t>
            </a:r>
            <a:endParaRPr lang="en-US" sz="3000" dirty="0">
              <a:latin typeface="Calibri" panose="020F0502020204030204" pitchFamily="34" charset="0"/>
            </a:endParaRPr>
          </a:p>
        </p:txBody>
      </p:sp>
      <p:sp>
        <p:nvSpPr>
          <p:cNvPr id="95" name="Text Box 391"/>
          <p:cNvSpPr txBox="1">
            <a:spLocks noChangeArrowheads="1"/>
          </p:cNvSpPr>
          <p:nvPr/>
        </p:nvSpPr>
        <p:spPr bwMode="auto">
          <a:xfrm>
            <a:off x="17295461" y="26541277"/>
            <a:ext cx="9152611" cy="914400"/>
          </a:xfrm>
          <a:prstGeom prst="rect">
            <a:avLst/>
          </a:prstGeom>
          <a:solidFill>
            <a:schemeClr val="tx2">
              <a:lumMod val="40000"/>
              <a:lumOff val="60000"/>
            </a:schemeClr>
          </a:solidFill>
          <a:ln w="9525">
            <a:noFill/>
            <a:miter lim="800000"/>
            <a:headEnd/>
            <a:tailEnd/>
          </a:ln>
          <a:effectLst>
            <a:glow rad="368300">
              <a:schemeClr val="accent5">
                <a:satMod val="175000"/>
                <a:alpha val="40000"/>
              </a:schemeClr>
            </a:glow>
          </a:effectLst>
        </p:spPr>
        <p:txBody>
          <a:bodyPr/>
          <a:lstStyle/>
          <a:p>
            <a:pPr algn="ctr"/>
            <a:r>
              <a:rPr lang="en-US" sz="5400" b="1" dirty="0" smtClean="0">
                <a:latin typeface="Calibri" panose="020F0502020204030204" pitchFamily="34" charset="0"/>
                <a:cs typeface="Arial" panose="020B0604020202020204" pitchFamily="34" charset="0"/>
              </a:rPr>
              <a:t>Results</a:t>
            </a:r>
            <a:endParaRPr lang="en-US" sz="5400" dirty="0">
              <a:latin typeface="Calibri" panose="020F0502020204030204" pitchFamily="34" charset="0"/>
              <a:cs typeface="Arial" panose="020B0604020202020204" pitchFamily="34" charset="0"/>
            </a:endParaRPr>
          </a:p>
        </p:txBody>
      </p:sp>
      <p:sp>
        <p:nvSpPr>
          <p:cNvPr id="2049" name="Rectangle 2048"/>
          <p:cNvSpPr/>
          <p:nvPr/>
        </p:nvSpPr>
        <p:spPr>
          <a:xfrm>
            <a:off x="431515" y="20242130"/>
            <a:ext cx="14076947" cy="12175382"/>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1" name="Group 2080"/>
          <p:cNvGrpSpPr/>
          <p:nvPr/>
        </p:nvGrpSpPr>
        <p:grpSpPr>
          <a:xfrm>
            <a:off x="1520301" y="20936139"/>
            <a:ext cx="3380842" cy="3931687"/>
            <a:chOff x="7926023" y="23445234"/>
            <a:chExt cx="3380842" cy="3931687"/>
          </a:xfrm>
          <a:solidFill>
            <a:schemeClr val="bg1">
              <a:alpha val="53000"/>
            </a:schemeClr>
          </a:solidFill>
        </p:grpSpPr>
        <p:pic>
          <p:nvPicPr>
            <p:cNvPr id="77" name="Picture 7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6023" y="23445234"/>
              <a:ext cx="3333750" cy="3276600"/>
            </a:xfrm>
            <a:prstGeom prst="roundRect">
              <a:avLst>
                <a:gd name="adj" fmla="val 8594"/>
              </a:avLst>
            </a:prstGeom>
            <a:grpFill/>
            <a:ln>
              <a:noFill/>
            </a:ln>
            <a:effectLst>
              <a:reflection blurRad="12700" stA="38000" endPos="28000" dist="5000" dir="5400000" sy="-100000" algn="bl" rotWithShape="0"/>
            </a:effectLst>
          </p:spPr>
        </p:pic>
        <p:sp>
          <p:nvSpPr>
            <p:cNvPr id="78" name="TextBox 77"/>
            <p:cNvSpPr txBox="1"/>
            <p:nvPr/>
          </p:nvSpPr>
          <p:spPr>
            <a:xfrm>
              <a:off x="7926023" y="26730590"/>
              <a:ext cx="3380842" cy="646331"/>
            </a:xfrm>
            <a:prstGeom prst="rect">
              <a:avLst/>
            </a:prstGeom>
            <a:grpFill/>
          </p:spPr>
          <p:txBody>
            <a:bodyPr wrap="square" rtlCol="0">
              <a:spAutoFit/>
            </a:bodyPr>
            <a:lstStyle/>
            <a:p>
              <a:r>
                <a:rPr lang="en-US" sz="1800" dirty="0" smtClean="0"/>
                <a:t>http://seattleorganicrestaurants.com</a:t>
              </a:r>
              <a:endParaRPr lang="en-US" sz="1800" dirty="0"/>
            </a:p>
          </p:txBody>
        </p:sp>
      </p:grpSp>
      <p:pic>
        <p:nvPicPr>
          <p:cNvPr id="84" name="Picture 8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10957" y="21110428"/>
            <a:ext cx="3191633" cy="3333750"/>
          </a:xfrm>
          <a:prstGeom prst="roundRect">
            <a:avLst>
              <a:gd name="adj" fmla="val 8594"/>
            </a:avLst>
          </a:prstGeom>
          <a:solidFill>
            <a:schemeClr val="bg1">
              <a:alpha val="53000"/>
            </a:schemeClr>
          </a:solidFill>
          <a:ln>
            <a:noFill/>
          </a:ln>
          <a:effectLst>
            <a:reflection blurRad="12700" stA="38000" endPos="28000" dist="5000" dir="5400000" sy="-100000" algn="bl" rotWithShape="0"/>
          </a:effectLst>
        </p:spPr>
      </p:pic>
      <p:pic>
        <p:nvPicPr>
          <p:cNvPr id="80" name="Picture 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015" y="25776648"/>
            <a:ext cx="5852725" cy="3200301"/>
          </a:xfrm>
          <a:prstGeom prst="roundRect">
            <a:avLst>
              <a:gd name="adj" fmla="val 8594"/>
            </a:avLst>
          </a:prstGeom>
          <a:solidFill>
            <a:schemeClr val="bg1">
              <a:alpha val="53000"/>
            </a:schemeClr>
          </a:solidFill>
          <a:ln>
            <a:noFill/>
          </a:ln>
          <a:effectLst>
            <a:reflection blurRad="12700" stA="38000" endPos="28000" dist="5000" dir="5400000" sy="-100000" algn="bl" rotWithShape="0"/>
          </a:effectLst>
        </p:spPr>
      </p:pic>
      <p:grpSp>
        <p:nvGrpSpPr>
          <p:cNvPr id="2084" name="Group 2083"/>
          <p:cNvGrpSpPr/>
          <p:nvPr/>
        </p:nvGrpSpPr>
        <p:grpSpPr>
          <a:xfrm>
            <a:off x="11265654" y="24733139"/>
            <a:ext cx="2589857" cy="3576600"/>
            <a:chOff x="12923776" y="28684508"/>
            <a:chExt cx="3105423" cy="4037730"/>
          </a:xfrm>
          <a:solidFill>
            <a:schemeClr val="bg1">
              <a:alpha val="53000"/>
            </a:schemeClr>
          </a:solidFill>
        </p:grpSpPr>
        <p:pic>
          <p:nvPicPr>
            <p:cNvPr id="86" name="Picture 8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923776" y="28684508"/>
              <a:ext cx="3105422" cy="3327977"/>
            </a:xfrm>
            <a:prstGeom prst="roundRect">
              <a:avLst>
                <a:gd name="adj" fmla="val 8594"/>
              </a:avLst>
            </a:prstGeom>
            <a:grpFill/>
            <a:ln>
              <a:noFill/>
            </a:ln>
            <a:effectLst>
              <a:reflection blurRad="12700" stA="38000" endPos="28000" dist="5000" dir="5400000" sy="-100000" algn="bl" rotWithShape="0"/>
            </a:effectLst>
          </p:spPr>
        </p:pic>
        <p:sp>
          <p:nvSpPr>
            <p:cNvPr id="87" name="TextBox 86"/>
            <p:cNvSpPr txBox="1"/>
            <p:nvPr/>
          </p:nvSpPr>
          <p:spPr>
            <a:xfrm>
              <a:off x="12923777" y="31992576"/>
              <a:ext cx="3105422" cy="729662"/>
            </a:xfrm>
            <a:prstGeom prst="rect">
              <a:avLst/>
            </a:prstGeom>
            <a:grpFill/>
          </p:spPr>
          <p:txBody>
            <a:bodyPr wrap="square" rtlCol="0">
              <a:spAutoFit/>
            </a:bodyPr>
            <a:lstStyle/>
            <a:p>
              <a:r>
                <a:rPr lang="en-US" sz="1800" dirty="0" smtClean="0"/>
                <a:t>https://desdaughter.wordpress.com</a:t>
              </a:r>
              <a:endParaRPr lang="en-US" sz="1800" dirty="0"/>
            </a:p>
          </p:txBody>
        </p:sp>
      </p:grpSp>
      <p:grpSp>
        <p:nvGrpSpPr>
          <p:cNvPr id="2083" name="Group 2082"/>
          <p:cNvGrpSpPr/>
          <p:nvPr/>
        </p:nvGrpSpPr>
        <p:grpSpPr>
          <a:xfrm>
            <a:off x="8853502" y="29958256"/>
            <a:ext cx="4140603" cy="2324213"/>
            <a:chOff x="12169046" y="24767599"/>
            <a:chExt cx="5103609" cy="3199358"/>
          </a:xfrm>
          <a:solidFill>
            <a:schemeClr val="bg1">
              <a:alpha val="53000"/>
            </a:schemeClr>
          </a:solidFill>
        </p:grpSpPr>
        <p:pic>
          <p:nvPicPr>
            <p:cNvPr id="92" name="Picture 91"/>
            <p:cNvPicPr>
              <a:picLocks noChangeAspect="1"/>
            </p:cNvPicPr>
            <p:nvPr/>
          </p:nvPicPr>
          <p:blipFill>
            <a:blip r:embed="rId15"/>
            <a:stretch>
              <a:fillRect/>
            </a:stretch>
          </p:blipFill>
          <p:spPr>
            <a:xfrm>
              <a:off x="12190642" y="24767599"/>
              <a:ext cx="5082013" cy="2704191"/>
            </a:xfrm>
            <a:prstGeom prst="roundRect">
              <a:avLst>
                <a:gd name="adj" fmla="val 8594"/>
              </a:avLst>
            </a:prstGeom>
            <a:grpFill/>
            <a:ln>
              <a:noFill/>
            </a:ln>
            <a:effectLst>
              <a:reflection blurRad="12700" stA="38000" endPos="28000" dist="5000" dir="5400000" sy="-100000" algn="bl" rotWithShape="0"/>
            </a:effectLst>
          </p:spPr>
        </p:pic>
        <p:sp>
          <p:nvSpPr>
            <p:cNvPr id="93" name="TextBox 92"/>
            <p:cNvSpPr txBox="1"/>
            <p:nvPr/>
          </p:nvSpPr>
          <p:spPr>
            <a:xfrm>
              <a:off x="12169046" y="27458559"/>
              <a:ext cx="5103609" cy="508398"/>
            </a:xfrm>
            <a:prstGeom prst="rect">
              <a:avLst/>
            </a:prstGeom>
            <a:grpFill/>
          </p:spPr>
          <p:txBody>
            <a:bodyPr wrap="square" rtlCol="0">
              <a:spAutoFit/>
            </a:bodyPr>
            <a:lstStyle/>
            <a:p>
              <a:r>
                <a:rPr lang="en-US" sz="1800" dirty="0" smtClean="0"/>
                <a:t>http://articles.mercola.com</a:t>
              </a:r>
              <a:endParaRPr lang="en-US" sz="1800" dirty="0"/>
            </a:p>
          </p:txBody>
        </p:sp>
      </p:grpSp>
      <p:grpSp>
        <p:nvGrpSpPr>
          <p:cNvPr id="2082" name="Group 2081"/>
          <p:cNvGrpSpPr/>
          <p:nvPr/>
        </p:nvGrpSpPr>
        <p:grpSpPr>
          <a:xfrm>
            <a:off x="5757117" y="21745220"/>
            <a:ext cx="3680892" cy="2636888"/>
            <a:chOff x="11702437" y="22166884"/>
            <a:chExt cx="3680892" cy="2636888"/>
          </a:xfrm>
          <a:solidFill>
            <a:schemeClr val="bg1">
              <a:alpha val="53000"/>
            </a:schemeClr>
          </a:solidFill>
        </p:grpSpPr>
        <p:pic>
          <p:nvPicPr>
            <p:cNvPr id="90" name="Picture 8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702437" y="22166884"/>
              <a:ext cx="3651954" cy="2277264"/>
            </a:xfrm>
            <a:prstGeom prst="roundRect">
              <a:avLst>
                <a:gd name="adj" fmla="val 8594"/>
              </a:avLst>
            </a:prstGeom>
            <a:grpFill/>
            <a:ln>
              <a:noFill/>
            </a:ln>
            <a:effectLst>
              <a:reflection blurRad="12700" stA="38000" endPos="28000" dist="5000" dir="5400000" sy="-100000" algn="bl" rotWithShape="0"/>
            </a:effectLst>
          </p:spPr>
        </p:pic>
        <p:sp>
          <p:nvSpPr>
            <p:cNvPr id="91" name="TextBox 90"/>
            <p:cNvSpPr txBox="1"/>
            <p:nvPr/>
          </p:nvSpPr>
          <p:spPr>
            <a:xfrm>
              <a:off x="11747978" y="24434440"/>
              <a:ext cx="3635351" cy="369332"/>
            </a:xfrm>
            <a:prstGeom prst="rect">
              <a:avLst/>
            </a:prstGeom>
            <a:grpFill/>
          </p:spPr>
          <p:txBody>
            <a:bodyPr wrap="square" rtlCol="0">
              <a:spAutoFit/>
            </a:bodyPr>
            <a:lstStyle/>
            <a:p>
              <a:r>
                <a:rPr lang="en-US" sz="1800" dirty="0" smtClean="0"/>
                <a:t>http://naturalsociety.com</a:t>
              </a:r>
              <a:endParaRPr lang="en-US" sz="1800" dirty="0"/>
            </a:p>
          </p:txBody>
        </p:sp>
      </p:grpSp>
      <p:sp>
        <p:nvSpPr>
          <p:cNvPr id="103" name="Up Arrow 102"/>
          <p:cNvSpPr/>
          <p:nvPr/>
        </p:nvSpPr>
        <p:spPr>
          <a:xfrm rot="3968469">
            <a:off x="8268188" y="23506380"/>
            <a:ext cx="585539" cy="3918673"/>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Up Arrow 2084"/>
          <p:cNvSpPr/>
          <p:nvPr/>
        </p:nvSpPr>
        <p:spPr>
          <a:xfrm>
            <a:off x="3036836" y="24963278"/>
            <a:ext cx="585539" cy="764019"/>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7170" y="28104559"/>
            <a:ext cx="2747115" cy="641927"/>
          </a:xfrm>
          <a:prstGeom prst="rect">
            <a:avLst/>
          </a:prstGeom>
          <a:solidFill>
            <a:schemeClr val="bg1">
              <a:alpha val="53000"/>
            </a:schemeClr>
          </a:solidFill>
        </p:spPr>
      </p:pic>
      <p:grpSp>
        <p:nvGrpSpPr>
          <p:cNvPr id="2080" name="Group 2079"/>
          <p:cNvGrpSpPr/>
          <p:nvPr/>
        </p:nvGrpSpPr>
        <p:grpSpPr>
          <a:xfrm>
            <a:off x="8512831" y="26656133"/>
            <a:ext cx="2255584" cy="3150805"/>
            <a:chOff x="678586" y="22314718"/>
            <a:chExt cx="3375863" cy="4167664"/>
          </a:xfrm>
          <a:solidFill>
            <a:schemeClr val="bg1">
              <a:alpha val="53000"/>
            </a:schemeClr>
          </a:solidFill>
        </p:grpSpPr>
        <p:pic>
          <p:nvPicPr>
            <p:cNvPr id="88" name="Picture 8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587" y="22314718"/>
              <a:ext cx="3375862" cy="3333664"/>
            </a:xfrm>
            <a:prstGeom prst="roundRect">
              <a:avLst>
                <a:gd name="adj" fmla="val 8594"/>
              </a:avLst>
            </a:prstGeom>
            <a:grpFill/>
            <a:ln>
              <a:noFill/>
            </a:ln>
            <a:effectLst>
              <a:reflection blurRad="12700" stA="38000" endPos="28000" dist="5000" dir="5400000" sy="-100000" algn="bl" rotWithShape="0"/>
            </a:effectLst>
          </p:spPr>
        </p:pic>
        <p:sp>
          <p:nvSpPr>
            <p:cNvPr id="89" name="TextBox 88"/>
            <p:cNvSpPr txBox="1"/>
            <p:nvPr/>
          </p:nvSpPr>
          <p:spPr>
            <a:xfrm>
              <a:off x="678586" y="25627461"/>
              <a:ext cx="3375863" cy="854921"/>
            </a:xfrm>
            <a:prstGeom prst="rect">
              <a:avLst/>
            </a:prstGeom>
            <a:grpFill/>
          </p:spPr>
          <p:txBody>
            <a:bodyPr wrap="square" rtlCol="0">
              <a:spAutoFit/>
            </a:bodyPr>
            <a:lstStyle/>
            <a:p>
              <a:r>
                <a:rPr lang="en-US" sz="1800" dirty="0" smtClean="0"/>
                <a:t>www.facebook.com/MomsAcrossAmerica</a:t>
              </a:r>
              <a:endParaRPr lang="en-US" sz="1800" dirty="0"/>
            </a:p>
          </p:txBody>
        </p:sp>
      </p:grpSp>
      <p:sp>
        <p:nvSpPr>
          <p:cNvPr id="63" name="Up Arrow 62"/>
          <p:cNvSpPr/>
          <p:nvPr/>
        </p:nvSpPr>
        <p:spPr>
          <a:xfrm>
            <a:off x="5752308" y="24468231"/>
            <a:ext cx="585539" cy="1257872"/>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59932" y="25961315"/>
            <a:ext cx="2554225" cy="523220"/>
          </a:xfrm>
          <a:prstGeom prst="rect">
            <a:avLst/>
          </a:prstGeom>
          <a:solidFill>
            <a:schemeClr val="bg1">
              <a:alpha val="53000"/>
            </a:schemeClr>
          </a:solidFill>
        </p:spPr>
        <p:txBody>
          <a:bodyPr wrap="none" rtlCol="0">
            <a:spAutoFit/>
          </a:bodyPr>
          <a:lstStyle/>
          <a:p>
            <a:r>
              <a:rPr lang="en-US" sz="2800" b="1" dirty="0" smtClean="0"/>
              <a:t>Milk glyphosate</a:t>
            </a:r>
            <a:endParaRPr lang="en-US" sz="2800" b="1" dirty="0"/>
          </a:p>
        </p:txBody>
      </p:sp>
      <p:pic>
        <p:nvPicPr>
          <p:cNvPr id="96" name="Picture 9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4014" y="28706194"/>
            <a:ext cx="5849137" cy="3302244"/>
          </a:xfrm>
          <a:prstGeom prst="roundRect">
            <a:avLst>
              <a:gd name="adj" fmla="val 8594"/>
            </a:avLst>
          </a:prstGeom>
          <a:solidFill>
            <a:schemeClr val="bg1">
              <a:alpha val="53000"/>
            </a:schemeClr>
          </a:solidFill>
          <a:ln>
            <a:noFill/>
          </a:ln>
          <a:effectLst>
            <a:reflection blurRad="12700" stA="38000" endPos="28000" dist="5000" dir="5400000" sy="-100000" algn="bl" rotWithShape="0"/>
          </a:effectLst>
        </p:spPr>
      </p:pic>
      <p:sp>
        <p:nvSpPr>
          <p:cNvPr id="97" name="Up Arrow 96"/>
          <p:cNvSpPr/>
          <p:nvPr/>
        </p:nvSpPr>
        <p:spPr>
          <a:xfrm rot="5400000">
            <a:off x="7073487" y="27584086"/>
            <a:ext cx="585539" cy="1300107"/>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766547" y="31625193"/>
            <a:ext cx="5835962" cy="400110"/>
          </a:xfrm>
          <a:prstGeom prst="rect">
            <a:avLst/>
          </a:prstGeom>
          <a:solidFill>
            <a:schemeClr val="bg1">
              <a:alpha val="53000"/>
            </a:schemeClr>
          </a:solidFill>
        </p:spPr>
        <p:txBody>
          <a:bodyPr wrap="square" rtlCol="0">
            <a:spAutoFit/>
          </a:bodyPr>
          <a:lstStyle/>
          <a:p>
            <a:r>
              <a:rPr lang="en-US" sz="2000" dirty="0" smtClean="0"/>
              <a:t>www.momsacrossamerica.com</a:t>
            </a:r>
            <a:endParaRPr lang="en-US" sz="2000" dirty="0"/>
          </a:p>
        </p:txBody>
      </p:sp>
      <p:sp>
        <p:nvSpPr>
          <p:cNvPr id="62" name="TextBox 61"/>
          <p:cNvSpPr txBox="1"/>
          <p:nvPr/>
        </p:nvSpPr>
        <p:spPr>
          <a:xfrm>
            <a:off x="2416641" y="30706368"/>
            <a:ext cx="2714526" cy="523220"/>
          </a:xfrm>
          <a:prstGeom prst="rect">
            <a:avLst/>
          </a:prstGeom>
          <a:solidFill>
            <a:schemeClr val="bg1">
              <a:alpha val="53000"/>
            </a:schemeClr>
          </a:solidFill>
        </p:spPr>
        <p:txBody>
          <a:bodyPr wrap="none" rtlCol="0">
            <a:spAutoFit/>
          </a:bodyPr>
          <a:lstStyle/>
          <a:p>
            <a:r>
              <a:rPr lang="en-US" sz="2800" b="1" dirty="0" smtClean="0"/>
              <a:t>Urine glyphosate</a:t>
            </a:r>
            <a:endParaRPr lang="en-US" sz="2800" b="1" dirty="0"/>
          </a:p>
        </p:txBody>
      </p:sp>
      <p:sp>
        <p:nvSpPr>
          <p:cNvPr id="98" name="Up Arrow 97"/>
          <p:cNvSpPr/>
          <p:nvPr/>
        </p:nvSpPr>
        <p:spPr>
          <a:xfrm rot="5400000">
            <a:off x="7349197" y="29856170"/>
            <a:ext cx="585539" cy="1828800"/>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Up Arrow 103"/>
          <p:cNvSpPr/>
          <p:nvPr/>
        </p:nvSpPr>
        <p:spPr>
          <a:xfrm rot="5400000">
            <a:off x="8672091" y="24065623"/>
            <a:ext cx="638188" cy="4511864"/>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431514" y="19959289"/>
            <a:ext cx="14076947" cy="954107"/>
          </a:xfrm>
          <a:prstGeom prst="rect">
            <a:avLst/>
          </a:prstGeom>
          <a:solidFill>
            <a:schemeClr val="accent4">
              <a:lumMod val="60000"/>
              <a:lumOff val="40000"/>
            </a:schemeClr>
          </a:solidFill>
        </p:spPr>
        <p:txBody>
          <a:bodyPr wrap="square" rtlCol="0">
            <a:spAutoFit/>
          </a:bodyPr>
          <a:lstStyle/>
          <a:p>
            <a:r>
              <a:rPr lang="en-US" sz="2800" b="1" i="1" dirty="0" smtClean="0"/>
              <a:t>Figure 1 </a:t>
            </a:r>
            <a:r>
              <a:rPr lang="en-US" sz="2800" i="1" dirty="0" smtClean="0"/>
              <a:t>Examples of selected public repercussions related to on-line “publication” by Moms Across America and Sustainable Pulse claiming detection of glyphosate in human milk and urine.</a:t>
            </a:r>
            <a:endParaRPr lang="en-US" sz="2800" i="1" dirty="0"/>
          </a:p>
        </p:txBody>
      </p:sp>
    </p:spTree>
    <p:extLst>
      <p:ext uri="{BB962C8B-B14F-4D97-AF65-F5344CB8AC3E}">
        <p14:creationId xmlns:p14="http://schemas.microsoft.com/office/powerpoint/2010/main" val="16038277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10744</TotalTime>
  <Words>1802</Words>
  <Application>Microsoft Office PowerPoint</Application>
  <PresentationFormat>Custom</PresentationFormat>
  <Paragraphs>300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McGuire</dc:creator>
  <cp:lastModifiedBy>Admin</cp:lastModifiedBy>
  <cp:revision>70</cp:revision>
  <dcterms:created xsi:type="dcterms:W3CDTF">2015-06-26T14:57:00Z</dcterms:created>
  <dcterms:modified xsi:type="dcterms:W3CDTF">2015-07-25T23:39:17Z</dcterms:modified>
</cp:coreProperties>
</file>